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7" r:id="rId2"/>
    <p:sldId id="256" r:id="rId3"/>
    <p:sldId id="258" r:id="rId4"/>
    <p:sldId id="270" r:id="rId5"/>
    <p:sldId id="279" r:id="rId6"/>
    <p:sldId id="265" r:id="rId7"/>
    <p:sldId id="271" r:id="rId8"/>
    <p:sldId id="272" r:id="rId9"/>
    <p:sldId id="274" r:id="rId10"/>
    <p:sldId id="273" r:id="rId11"/>
    <p:sldId id="275" r:id="rId12"/>
    <p:sldId id="286" r:id="rId13"/>
    <p:sldId id="287" r:id="rId14"/>
    <p:sldId id="276" r:id="rId15"/>
    <p:sldId id="284" r:id="rId16"/>
  </p:sldIdLst>
  <p:sldSz cx="12192000" cy="6858000"/>
  <p:notesSz cx="6858000" cy="9144000"/>
  <p:embeddedFontLst>
    <p:embeddedFont>
      <p:font typeface="G마켓 산스 TTF Medium" panose="02000000000000000000" pitchFamily="2" charset="-127"/>
      <p:regular r:id="rId17"/>
    </p:embeddedFont>
    <p:embeddedFont>
      <p:font typeface="G마켓 산스 TTF Bold" panose="02000000000000000000" pitchFamily="2" charset="-12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D5F4"/>
    <a:srgbClr val="E29D7B"/>
    <a:srgbClr val="FFFFFF"/>
    <a:srgbClr val="98ECB7"/>
    <a:srgbClr val="F8F0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물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40</c:v>
                </c:pt>
                <c:pt idx="1">
                  <c:v>50</c:v>
                </c:pt>
                <c:pt idx="2">
                  <c:v>55</c:v>
                </c:pt>
                <c:pt idx="3">
                  <c:v>67</c:v>
                </c:pt>
                <c:pt idx="4">
                  <c:v>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3ED-41A4-A022-7D93291426F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호랑이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30</c:v>
                </c:pt>
                <c:pt idx="1">
                  <c:v>35</c:v>
                </c:pt>
                <c:pt idx="2">
                  <c:v>45</c:v>
                </c:pt>
                <c:pt idx="3">
                  <c:v>50</c:v>
                </c:pt>
                <c:pt idx="4">
                  <c:v>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3ED-41A4-A022-7D93291426F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동아줄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34</c:v>
                </c:pt>
                <c:pt idx="1">
                  <c:v>50</c:v>
                </c:pt>
                <c:pt idx="2">
                  <c:v>45</c:v>
                </c:pt>
                <c:pt idx="3">
                  <c:v>50</c:v>
                </c:pt>
                <c:pt idx="4">
                  <c:v>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3ED-41A4-A022-7D93291426F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떡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40</c:v>
                </c:pt>
                <c:pt idx="1">
                  <c:v>50</c:v>
                </c:pt>
                <c:pt idx="2">
                  <c:v>50</c:v>
                </c:pt>
                <c:pt idx="3">
                  <c:v>60</c:v>
                </c:pt>
                <c:pt idx="4">
                  <c:v>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3ED-41A4-A022-7D93291426F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참기름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Sheet1!$F$2:$F$6</c:f>
              <c:numCache>
                <c:formatCode>General</c:formatCode>
                <c:ptCount val="5"/>
                <c:pt idx="0">
                  <c:v>20</c:v>
                </c:pt>
                <c:pt idx="1">
                  <c:v>24</c:v>
                </c:pt>
                <c:pt idx="2">
                  <c:v>30</c:v>
                </c:pt>
                <c:pt idx="3">
                  <c:v>36</c:v>
                </c:pt>
                <c:pt idx="4">
                  <c:v>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3ED-41A4-A022-7D93291426F6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도끼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Sheet1!$G$2:$G$6</c:f>
              <c:numCache>
                <c:formatCode>General</c:formatCode>
                <c:ptCount val="5"/>
                <c:pt idx="0">
                  <c:v>40</c:v>
                </c:pt>
                <c:pt idx="1">
                  <c:v>44</c:v>
                </c:pt>
                <c:pt idx="2">
                  <c:v>45</c:v>
                </c:pt>
                <c:pt idx="3">
                  <c:v>47</c:v>
                </c:pt>
                <c:pt idx="4">
                  <c:v>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23ED-41A4-A022-7D93291426F6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나무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Sheet1!$H$2:$H$6</c:f>
              <c:numCache>
                <c:formatCode>General</c:formatCode>
                <c:ptCount val="5"/>
                <c:pt idx="0">
                  <c:v>50</c:v>
                </c:pt>
                <c:pt idx="1">
                  <c:v>56</c:v>
                </c:pt>
                <c:pt idx="2">
                  <c:v>70</c:v>
                </c:pt>
                <c:pt idx="3">
                  <c:v>77</c:v>
                </c:pt>
                <c:pt idx="4">
                  <c:v>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23ED-41A4-A022-7D93291426F6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하나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Sheet1!$I$2:$I$6</c:f>
              <c:numCache>
                <c:formatCode>General</c:formatCode>
                <c:ptCount val="5"/>
                <c:pt idx="0">
                  <c:v>65</c:v>
                </c:pt>
                <c:pt idx="1">
                  <c:v>55</c:v>
                </c:pt>
                <c:pt idx="2">
                  <c:v>70</c:v>
                </c:pt>
                <c:pt idx="3">
                  <c:v>77</c:v>
                </c:pt>
                <c:pt idx="4">
                  <c:v>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23ED-41A4-A022-7D93291426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71931599"/>
        <c:axId val="2071941583"/>
      </c:lineChart>
      <c:catAx>
        <c:axId val="20719315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71941583"/>
        <c:crosses val="autoZero"/>
        <c:auto val="1"/>
        <c:lblAlgn val="ctr"/>
        <c:lblOffset val="100"/>
        <c:noMultiLvlLbl val="0"/>
      </c:catAx>
      <c:valAx>
        <c:axId val="207194158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71931599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3.2713990990971227E-2"/>
          <c:y val="0.91637605147543788"/>
          <c:w val="0.94968871612853101"/>
          <c:h val="6.40454816521245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48C9-15FB-49CD-B5D6-4CE377B8E129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7410-757C-4865-896A-EF422F7DD6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964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48C9-15FB-49CD-B5D6-4CE377B8E129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7410-757C-4865-896A-EF422F7DD6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662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48C9-15FB-49CD-B5D6-4CE377B8E129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7410-757C-4865-896A-EF422F7DD6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640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48C9-15FB-49CD-B5D6-4CE377B8E129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7410-757C-4865-896A-EF422F7DD6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839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48C9-15FB-49CD-B5D6-4CE377B8E129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7410-757C-4865-896A-EF422F7DD6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183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48C9-15FB-49CD-B5D6-4CE377B8E129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7410-757C-4865-896A-EF422F7DD6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563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48C9-15FB-49CD-B5D6-4CE377B8E129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7410-757C-4865-896A-EF422F7DD6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831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48C9-15FB-49CD-B5D6-4CE377B8E129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7410-757C-4865-896A-EF422F7DD6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547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48C9-15FB-49CD-B5D6-4CE377B8E129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7410-757C-4865-896A-EF422F7DD6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839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48C9-15FB-49CD-B5D6-4CE377B8E129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7410-757C-4865-896A-EF422F7DD6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116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48C9-15FB-49CD-B5D6-4CE377B8E129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7410-757C-4865-896A-EF422F7DD6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224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DA48C9-15FB-49CD-B5D6-4CE377B8E129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C7410-757C-4865-896A-EF422F7DD6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682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jpe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microsoft.com/office/2007/relationships/hdphoto" Target="../media/hdphoto3.wdp"/><Relationship Id="rId10" Type="http://schemas.openxmlformats.org/officeDocument/2006/relationships/image" Target="../media/image33.png"/><Relationship Id="rId4" Type="http://schemas.openxmlformats.org/officeDocument/2006/relationships/image" Target="../media/image24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SSAFY </a:t>
            </a:r>
            <a:r>
              <a:rPr lang="ko-KR" altLang="en-US" smtClean="0"/>
              <a:t>삼성 청년 </a:t>
            </a:r>
            <a:r>
              <a:rPr lang="en-US" altLang="ko-KR" smtClean="0"/>
              <a:t>SW </a:t>
            </a:r>
            <a:r>
              <a:rPr lang="ko-KR" altLang="en-US" smtClean="0"/>
              <a:t>아카데미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367" y="5776844"/>
            <a:ext cx="2271289" cy="6137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6104"/>
            <a:ext cx="2064719" cy="5589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998" y="496499"/>
            <a:ext cx="1189230" cy="9017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012" y="5796104"/>
            <a:ext cx="1742818" cy="56244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38200" y="1992521"/>
            <a:ext cx="105156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50" smtClean="0"/>
              <a:t>안녕하세요</a:t>
            </a:r>
            <a:r>
              <a:rPr lang="en-US" altLang="ko-KR" sz="2450" smtClean="0"/>
              <a:t>, </a:t>
            </a:r>
            <a:r>
              <a:rPr lang="ko-KR" altLang="en-US" sz="2450" smtClean="0"/>
              <a:t>삼성 </a:t>
            </a:r>
            <a:r>
              <a:rPr lang="en-US" altLang="ko-KR" sz="2450" smtClean="0"/>
              <a:t>SW </a:t>
            </a:r>
            <a:r>
              <a:rPr lang="ko-KR" altLang="en-US" sz="2450" smtClean="0"/>
              <a:t>아카데미에서 교육을 받고 있는 학생들입니다</a:t>
            </a:r>
            <a:r>
              <a:rPr lang="en-US" altLang="ko-KR" sz="2450" smtClean="0"/>
              <a:t>.</a:t>
            </a:r>
          </a:p>
          <a:p>
            <a:endParaRPr lang="en-US" altLang="ko-KR" sz="2450" smtClean="0"/>
          </a:p>
          <a:p>
            <a:r>
              <a:rPr lang="en-US" altLang="ko-KR" sz="2450" smtClean="0"/>
              <a:t>SSAFY</a:t>
            </a:r>
            <a:r>
              <a:rPr lang="ko-KR" altLang="en-US" sz="2450" smtClean="0"/>
              <a:t>는 삼성의 </a:t>
            </a:r>
            <a:r>
              <a:rPr lang="en-US" altLang="ko-KR" sz="2450" smtClean="0"/>
              <a:t>SW </a:t>
            </a:r>
            <a:r>
              <a:rPr lang="ko-KR" altLang="en-US" sz="2450" smtClean="0"/>
              <a:t>교육 경험과 고용노동부의 취업 지원 노하우를</a:t>
            </a:r>
            <a:endParaRPr lang="en-US" altLang="ko-KR" sz="2450" smtClean="0"/>
          </a:p>
          <a:p>
            <a:r>
              <a:rPr lang="ko-KR" altLang="en-US" sz="2450" smtClean="0"/>
              <a:t>바탕으로</a:t>
            </a:r>
            <a:r>
              <a:rPr lang="en-US" altLang="ko-KR" sz="2450" smtClean="0"/>
              <a:t>, </a:t>
            </a:r>
            <a:r>
              <a:rPr lang="ko-KR" altLang="en-US" sz="2450" err="1" smtClean="0"/>
              <a:t>취업준비생에게</a:t>
            </a:r>
            <a:r>
              <a:rPr lang="ko-KR" altLang="en-US" sz="2450" smtClean="0"/>
              <a:t> </a:t>
            </a:r>
            <a:r>
              <a:rPr lang="en-US" altLang="ko-KR" sz="2450" smtClean="0"/>
              <a:t>SW </a:t>
            </a:r>
            <a:r>
              <a:rPr lang="ko-KR" altLang="en-US" sz="2450" smtClean="0"/>
              <a:t>역량 향상 교육 및 다양한 취업지원 서비스를 제공하여 취업에 성공하도록 돕는 프로그램입니다</a:t>
            </a:r>
            <a:r>
              <a:rPr lang="en-US" altLang="ko-KR" sz="2450" smtClean="0"/>
              <a:t>.</a:t>
            </a:r>
          </a:p>
          <a:p>
            <a:endParaRPr lang="en-US" altLang="ko-KR" sz="2450"/>
          </a:p>
          <a:p>
            <a:r>
              <a:rPr lang="ko-KR" altLang="en-US" sz="2450" smtClean="0"/>
              <a:t>아동을 대상으로 한 언어발달 프로그램 제작에 앞서</a:t>
            </a:r>
            <a:endParaRPr lang="en-US" altLang="ko-KR" sz="2450" smtClean="0"/>
          </a:p>
          <a:p>
            <a:r>
              <a:rPr lang="ko-KR" altLang="en-US" sz="2450" smtClean="0"/>
              <a:t>자문이 필요하여 본 자료를 제작하게 되었습니다</a:t>
            </a:r>
            <a:r>
              <a:rPr lang="en-US" altLang="ko-KR" sz="2450" smtClean="0"/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28925" y="6021220"/>
            <a:ext cx="574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mtClean="0">
                <a:latin typeface="+mj-ea"/>
                <a:ea typeface="+mj-ea"/>
              </a:rPr>
              <a:t>01 </a:t>
            </a:r>
            <a:r>
              <a:rPr lang="ko-KR" altLang="en-US" smtClean="0">
                <a:latin typeface="+mj-ea"/>
                <a:ea typeface="+mj-ea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412137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90443" y="408671"/>
            <a:ext cx="574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latin typeface="+mj-ea"/>
                <a:ea typeface="+mj-ea"/>
              </a:rPr>
              <a:t>02 </a:t>
            </a:r>
            <a:r>
              <a:rPr lang="ko-KR" altLang="en-US" sz="2800" smtClean="0">
                <a:latin typeface="+mj-ea"/>
                <a:ea typeface="+mj-ea"/>
              </a:rPr>
              <a:t>프로젝트 시나리오</a:t>
            </a:r>
            <a:endParaRPr lang="ko-KR" altLang="en-US" sz="2800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142236"/>
            <a:ext cx="8606915" cy="512140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14217" y="5248850"/>
            <a:ext cx="8197677" cy="877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98977" y="5309810"/>
            <a:ext cx="81976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smtClean="0"/>
              <a:t>떡 하나 </a:t>
            </a:r>
            <a:r>
              <a:rPr lang="ko-KR" altLang="en-US" sz="4400" smtClean="0">
                <a:solidFill>
                  <a:srgbClr val="FFC000"/>
                </a:solidFill>
                <a:latin typeface="+mj-ea"/>
                <a:ea typeface="+mj-ea"/>
              </a:rPr>
              <a:t>주면</a:t>
            </a:r>
            <a:r>
              <a:rPr lang="ko-KR" altLang="en-US" sz="3600" smtClean="0"/>
              <a:t> 안 잡아먹지</a:t>
            </a:r>
            <a:r>
              <a:rPr lang="en-US" altLang="ko-KR" sz="3600" smtClean="0"/>
              <a:t>!</a:t>
            </a:r>
            <a:endParaRPr lang="ko-KR" altLang="en-US" sz="3600"/>
          </a:p>
        </p:txBody>
      </p:sp>
      <p:grpSp>
        <p:nvGrpSpPr>
          <p:cNvPr id="7" name="그룹 6"/>
          <p:cNvGrpSpPr/>
          <p:nvPr/>
        </p:nvGrpSpPr>
        <p:grpSpPr>
          <a:xfrm>
            <a:off x="2884388" y="1621526"/>
            <a:ext cx="2880000" cy="3596844"/>
            <a:chOff x="1196338" y="1621526"/>
            <a:chExt cx="2880000" cy="3596844"/>
          </a:xfrm>
        </p:grpSpPr>
        <p:sp>
          <p:nvSpPr>
            <p:cNvPr id="9" name="타원 8"/>
            <p:cNvSpPr/>
            <p:nvPr/>
          </p:nvSpPr>
          <p:spPr>
            <a:xfrm>
              <a:off x="1196338" y="1621526"/>
              <a:ext cx="2880000" cy="28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10800000">
              <a:off x="2232479" y="3398471"/>
              <a:ext cx="807720" cy="1819899"/>
            </a:xfrm>
            <a:prstGeom prst="triangle">
              <a:avLst>
                <a:gd name="adj" fmla="val 518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213849" y="1925045"/>
            <a:ext cx="2181670" cy="2141329"/>
            <a:chOff x="3213849" y="1925045"/>
            <a:chExt cx="2181670" cy="2141329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4189" y="1925045"/>
              <a:ext cx="2141329" cy="2141329"/>
            </a:xfrm>
            <a:prstGeom prst="rect">
              <a:avLst/>
            </a:prstGeom>
          </p:spPr>
        </p:pic>
        <p:sp>
          <p:nvSpPr>
            <p:cNvPr id="15" name="타원 14"/>
            <p:cNvSpPr/>
            <p:nvPr/>
          </p:nvSpPr>
          <p:spPr>
            <a:xfrm>
              <a:off x="3213849" y="2296233"/>
              <a:ext cx="2181670" cy="152488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44000"/>
              </a:schemeClr>
            </a:solidFill>
            <a:ln>
              <a:noFill/>
            </a:ln>
            <a:effectLst>
              <a:softEdge rad="292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9372600" y="1142236"/>
            <a:ext cx="243840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err="1" smtClean="0">
                <a:latin typeface="+mj-ea"/>
                <a:ea typeface="+mj-ea"/>
              </a:rPr>
              <a:t>나레이션</a:t>
            </a:r>
            <a:r>
              <a:rPr lang="ko-KR" altLang="en-US" sz="2800" smtClean="0">
                <a:latin typeface="+mj-ea"/>
                <a:ea typeface="+mj-ea"/>
              </a:rPr>
              <a:t> </a:t>
            </a:r>
            <a:r>
              <a:rPr lang="en-US" altLang="ko-KR" sz="2800" smtClean="0">
                <a:latin typeface="+mj-ea"/>
                <a:ea typeface="+mj-ea"/>
              </a:rPr>
              <a:t>:</a:t>
            </a:r>
          </a:p>
          <a:p>
            <a:endParaRPr lang="en-US" altLang="ko-KR" sz="2400" smtClean="0"/>
          </a:p>
          <a:p>
            <a:r>
              <a:rPr lang="ko-KR" altLang="en-US" sz="2400"/>
              <a:t>호랑이에게 떡을 줘야할 것 같아요</a:t>
            </a:r>
            <a:r>
              <a:rPr lang="en-US" altLang="ko-KR" sz="2400"/>
              <a:t>.</a:t>
            </a:r>
          </a:p>
          <a:p>
            <a:endParaRPr lang="en-US" altLang="ko-KR" sz="2400"/>
          </a:p>
          <a:p>
            <a:r>
              <a:rPr lang="ko-KR" altLang="en-US" sz="2400"/>
              <a:t>방망이를 </a:t>
            </a:r>
            <a:r>
              <a:rPr lang="ko-KR" altLang="en-US" sz="2400" smtClean="0"/>
              <a:t>잡고</a:t>
            </a:r>
            <a:r>
              <a:rPr lang="en-US" altLang="ko-KR" sz="2400" smtClean="0"/>
              <a:t>,</a:t>
            </a:r>
            <a:endParaRPr lang="en-US" altLang="ko-KR" sz="2400"/>
          </a:p>
          <a:p>
            <a:r>
              <a:rPr lang="ko-KR" altLang="en-US" sz="2400"/>
              <a:t>바구니에 들어있는 떡을 호랑이 손으로 옮겨볼까요</a:t>
            </a:r>
            <a:r>
              <a:rPr lang="en-US" altLang="ko-KR" sz="2400"/>
              <a:t>?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61357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90443" y="408671"/>
            <a:ext cx="574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latin typeface="+mj-ea"/>
                <a:ea typeface="+mj-ea"/>
              </a:rPr>
              <a:t>02 </a:t>
            </a:r>
            <a:r>
              <a:rPr lang="ko-KR" altLang="en-US" sz="2800" smtClean="0">
                <a:latin typeface="+mj-ea"/>
                <a:ea typeface="+mj-ea"/>
              </a:rPr>
              <a:t>프로젝트 시나리오</a:t>
            </a:r>
            <a:endParaRPr lang="ko-KR" altLang="en-US" sz="2800">
              <a:latin typeface="+mj-ea"/>
              <a:ea typeface="+mj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142236"/>
            <a:ext cx="8606915" cy="512140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14217" y="5248850"/>
            <a:ext cx="8197677" cy="877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98977" y="5309810"/>
            <a:ext cx="81976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smtClean="0"/>
              <a:t>떡 하나 </a:t>
            </a:r>
            <a:r>
              <a:rPr lang="ko-KR" altLang="en-US" sz="4400" smtClean="0">
                <a:solidFill>
                  <a:srgbClr val="FFC000"/>
                </a:solidFill>
                <a:latin typeface="+mj-ea"/>
                <a:ea typeface="+mj-ea"/>
              </a:rPr>
              <a:t>주면</a:t>
            </a:r>
            <a:r>
              <a:rPr lang="ko-KR" altLang="en-US" sz="3600" smtClean="0"/>
              <a:t> 안 잡아먹지</a:t>
            </a:r>
            <a:r>
              <a:rPr lang="en-US" altLang="ko-KR" sz="3600" smtClean="0"/>
              <a:t>!</a:t>
            </a:r>
            <a:endParaRPr lang="ko-KR" altLang="en-US" sz="3600"/>
          </a:p>
        </p:txBody>
      </p:sp>
      <p:grpSp>
        <p:nvGrpSpPr>
          <p:cNvPr id="17" name="그룹 16"/>
          <p:cNvGrpSpPr/>
          <p:nvPr/>
        </p:nvGrpSpPr>
        <p:grpSpPr>
          <a:xfrm>
            <a:off x="1719592" y="4281612"/>
            <a:ext cx="1643591" cy="1687619"/>
            <a:chOff x="2027539" y="3044401"/>
            <a:chExt cx="1643591" cy="1687619"/>
          </a:xfrm>
        </p:grpSpPr>
        <p:sp>
          <p:nvSpPr>
            <p:cNvPr id="15" name="타원 14"/>
            <p:cNvSpPr/>
            <p:nvPr/>
          </p:nvSpPr>
          <p:spPr>
            <a:xfrm>
              <a:off x="2465613" y="4212771"/>
              <a:ext cx="669471" cy="519249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>
                  <a:solidFill>
                    <a:schemeClr val="tx1"/>
                  </a:solidFill>
                  <a:latin typeface="+mj-ea"/>
                  <a:ea typeface="+mj-ea"/>
                </a:rPr>
                <a:t>떡</a:t>
              </a: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43465">
              <a:off x="2027539" y="3044401"/>
              <a:ext cx="1643591" cy="1643591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9372600" y="1142236"/>
            <a:ext cx="243840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err="1" smtClean="0">
                <a:latin typeface="+mj-ea"/>
                <a:ea typeface="+mj-ea"/>
              </a:rPr>
              <a:t>나레이션</a:t>
            </a:r>
            <a:r>
              <a:rPr lang="ko-KR" altLang="en-US" sz="2800" smtClean="0">
                <a:latin typeface="+mj-ea"/>
                <a:ea typeface="+mj-ea"/>
              </a:rPr>
              <a:t> </a:t>
            </a:r>
            <a:r>
              <a:rPr lang="en-US" altLang="ko-KR" sz="2800" smtClean="0">
                <a:latin typeface="+mj-ea"/>
                <a:ea typeface="+mj-ea"/>
              </a:rPr>
              <a:t>:</a:t>
            </a:r>
          </a:p>
          <a:p>
            <a:endParaRPr lang="en-US" altLang="ko-KR" sz="2400" smtClean="0"/>
          </a:p>
          <a:p>
            <a:r>
              <a:rPr lang="ko-KR" altLang="en-US" sz="2400"/>
              <a:t>호랑이에게 떡을 줘야할 것 같아요</a:t>
            </a:r>
            <a:r>
              <a:rPr lang="en-US" altLang="ko-KR" sz="2400"/>
              <a:t>.</a:t>
            </a:r>
          </a:p>
          <a:p>
            <a:endParaRPr lang="en-US" altLang="ko-KR" sz="2400"/>
          </a:p>
          <a:p>
            <a:r>
              <a:rPr lang="ko-KR" altLang="en-US" sz="2400"/>
              <a:t>방망이를 </a:t>
            </a:r>
            <a:r>
              <a:rPr lang="ko-KR" altLang="en-US" sz="2400" smtClean="0"/>
              <a:t>잡고</a:t>
            </a:r>
            <a:r>
              <a:rPr lang="en-US" altLang="ko-KR" sz="2400" smtClean="0"/>
              <a:t>,</a:t>
            </a:r>
            <a:endParaRPr lang="en-US" altLang="ko-KR" sz="2400"/>
          </a:p>
          <a:p>
            <a:r>
              <a:rPr lang="ko-KR" altLang="en-US" sz="2400"/>
              <a:t>바구니에 들어있는 떡을 호랑이 손으로 옮겨볼까요</a:t>
            </a:r>
            <a:r>
              <a:rPr lang="en-US" altLang="ko-KR" sz="2400"/>
              <a:t>?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11394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22222E-6 L 0.07175 -0.29282 C 0.08555 -0.35995 0.11706 -0.42199 0.15782 -0.46018 C 0.20417 -0.50416 0.24883 -0.51412 0.28776 -0.49745 L 0.46654 -0.44051 " pathEditMode="relative" rAng="19920000" ptsTypes="AAA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88" y="-3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90443" y="408671"/>
            <a:ext cx="574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latin typeface="+mj-ea"/>
                <a:ea typeface="+mj-ea"/>
              </a:rPr>
              <a:t>02 </a:t>
            </a:r>
            <a:r>
              <a:rPr lang="ko-KR" altLang="en-US" sz="2800" smtClean="0">
                <a:latin typeface="+mj-ea"/>
                <a:ea typeface="+mj-ea"/>
              </a:rPr>
              <a:t>프로젝트 시나리오</a:t>
            </a:r>
            <a:endParaRPr lang="ko-KR" altLang="en-US" sz="280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72600" y="1142236"/>
            <a:ext cx="243840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smtClean="0"/>
              <a:t>동화가 끝나면</a:t>
            </a:r>
            <a:endParaRPr lang="en-US" altLang="ko-KR" sz="2200" smtClean="0"/>
          </a:p>
          <a:p>
            <a:r>
              <a:rPr lang="ko-KR" altLang="en-US" sz="2200" smtClean="0"/>
              <a:t>나왔던 단어들의</a:t>
            </a:r>
            <a:endParaRPr lang="en-US" altLang="ko-KR" sz="2200" smtClean="0"/>
          </a:p>
          <a:p>
            <a:r>
              <a:rPr lang="ko-KR" altLang="en-US" sz="2200" smtClean="0"/>
              <a:t>점수를 보여주고</a:t>
            </a:r>
            <a:r>
              <a:rPr lang="en-US" altLang="ko-KR" sz="2200" smtClean="0"/>
              <a:t>,</a:t>
            </a:r>
          </a:p>
          <a:p>
            <a:endParaRPr lang="en-US" altLang="ko-KR" sz="2200"/>
          </a:p>
          <a:p>
            <a:r>
              <a:rPr lang="ko-KR" altLang="en-US" sz="2200" smtClean="0"/>
              <a:t>이전 학습기록과 비교해 발음의</a:t>
            </a:r>
            <a:endParaRPr lang="en-US" altLang="ko-KR" sz="2200" smtClean="0"/>
          </a:p>
          <a:p>
            <a:r>
              <a:rPr lang="ko-KR" altLang="en-US" sz="2200" smtClean="0"/>
              <a:t>향상도를</a:t>
            </a:r>
            <a:endParaRPr lang="en-US" altLang="ko-KR" sz="2200" smtClean="0"/>
          </a:p>
          <a:p>
            <a:r>
              <a:rPr lang="ko-KR" altLang="en-US" sz="2200" smtClean="0"/>
              <a:t>보여줍니다</a:t>
            </a:r>
            <a:r>
              <a:rPr lang="en-US" altLang="ko-KR" sz="2200" smtClean="0"/>
              <a:t>.</a:t>
            </a:r>
          </a:p>
          <a:p>
            <a:endParaRPr lang="en-US" altLang="ko-KR" sz="2200"/>
          </a:p>
          <a:p>
            <a:r>
              <a:rPr lang="ko-KR" altLang="en-US" sz="2200" smtClean="0"/>
              <a:t>녹음되어 있는</a:t>
            </a:r>
            <a:endParaRPr lang="en-US" altLang="ko-KR" sz="2200" smtClean="0"/>
          </a:p>
          <a:p>
            <a:r>
              <a:rPr lang="ko-KR" altLang="en-US" sz="2200" smtClean="0"/>
              <a:t>사용자 발음을</a:t>
            </a:r>
            <a:endParaRPr lang="en-US" altLang="ko-KR" sz="2200" smtClean="0"/>
          </a:p>
          <a:p>
            <a:r>
              <a:rPr lang="ko-KR" altLang="en-US" sz="2200" smtClean="0"/>
              <a:t>다시 들을 수도</a:t>
            </a:r>
            <a:endParaRPr lang="en-US" altLang="ko-KR" sz="2200" smtClean="0"/>
          </a:p>
          <a:p>
            <a:r>
              <a:rPr lang="ko-KR" altLang="en-US" sz="2200" smtClean="0"/>
              <a:t>있습니다</a:t>
            </a:r>
            <a:r>
              <a:rPr lang="en-US" altLang="ko-KR" sz="220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17621" y="1118175"/>
            <a:ext cx="8606915" cy="512140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>
            <a:grpSpLocks noChangeAspect="1"/>
          </p:cNvGrpSpPr>
          <p:nvPr/>
        </p:nvGrpSpPr>
        <p:grpSpPr>
          <a:xfrm>
            <a:off x="2939520" y="1287331"/>
            <a:ext cx="3963114" cy="953997"/>
            <a:chOff x="2196322" y="3471408"/>
            <a:chExt cx="4334691" cy="1043443"/>
          </a:xfrm>
        </p:grpSpPr>
        <p:sp>
          <p:nvSpPr>
            <p:cNvPr id="61" name="타원 60"/>
            <p:cNvSpPr>
              <a:spLocks noChangeAspect="1"/>
            </p:cNvSpPr>
            <p:nvPr/>
          </p:nvSpPr>
          <p:spPr>
            <a:xfrm rot="16200000">
              <a:off x="2196639" y="3471091"/>
              <a:ext cx="1043442" cy="1044075"/>
            </a:xfrm>
            <a:prstGeom prst="ellipse">
              <a:avLst/>
            </a:prstGeom>
            <a:solidFill>
              <a:srgbClr val="CED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>
              <a:spLocks noChangeAspect="1"/>
            </p:cNvSpPr>
            <p:nvPr/>
          </p:nvSpPr>
          <p:spPr>
            <a:xfrm rot="16200000">
              <a:off x="2866741" y="3471091"/>
              <a:ext cx="1043442" cy="1044075"/>
            </a:xfrm>
            <a:prstGeom prst="ellipse">
              <a:avLst/>
            </a:prstGeom>
            <a:solidFill>
              <a:srgbClr val="CED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/>
            <p:cNvSpPr>
              <a:spLocks noChangeAspect="1"/>
            </p:cNvSpPr>
            <p:nvPr/>
          </p:nvSpPr>
          <p:spPr>
            <a:xfrm rot="16200000">
              <a:off x="3536844" y="3471091"/>
              <a:ext cx="1043442" cy="1044075"/>
            </a:xfrm>
            <a:prstGeom prst="ellipse">
              <a:avLst/>
            </a:prstGeom>
            <a:solidFill>
              <a:srgbClr val="CED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/>
            <p:cNvSpPr>
              <a:spLocks noChangeAspect="1"/>
            </p:cNvSpPr>
            <p:nvPr/>
          </p:nvSpPr>
          <p:spPr>
            <a:xfrm rot="16200000">
              <a:off x="4206946" y="3471092"/>
              <a:ext cx="1043442" cy="1044075"/>
            </a:xfrm>
            <a:prstGeom prst="ellipse">
              <a:avLst/>
            </a:prstGeom>
            <a:solidFill>
              <a:srgbClr val="CED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/>
            <p:cNvSpPr>
              <a:spLocks noChangeAspect="1"/>
            </p:cNvSpPr>
            <p:nvPr/>
          </p:nvSpPr>
          <p:spPr>
            <a:xfrm rot="16200000">
              <a:off x="4817153" y="3471091"/>
              <a:ext cx="1043442" cy="1044075"/>
            </a:xfrm>
            <a:prstGeom prst="ellipse">
              <a:avLst/>
            </a:prstGeom>
            <a:solidFill>
              <a:srgbClr val="CED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/>
            <p:cNvSpPr>
              <a:spLocks noChangeAspect="1"/>
            </p:cNvSpPr>
            <p:nvPr/>
          </p:nvSpPr>
          <p:spPr>
            <a:xfrm rot="16200000">
              <a:off x="5487255" y="3471092"/>
              <a:ext cx="1043442" cy="1044075"/>
            </a:xfrm>
            <a:prstGeom prst="ellipse">
              <a:avLst/>
            </a:prstGeom>
            <a:solidFill>
              <a:srgbClr val="CED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617621" y="1541845"/>
            <a:ext cx="86069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smtClean="0">
                <a:latin typeface="+mj-ea"/>
                <a:ea typeface="+mj-ea"/>
              </a:rPr>
              <a:t>학습 기록 </a:t>
            </a:r>
            <a:r>
              <a:rPr lang="en-US" altLang="ko-KR" sz="2500" smtClean="0">
                <a:latin typeface="+mj-ea"/>
                <a:ea typeface="+mj-ea"/>
              </a:rPr>
              <a:t>HISTORY</a:t>
            </a:r>
          </a:p>
        </p:txBody>
      </p:sp>
      <p:graphicFrame>
        <p:nvGraphicFramePr>
          <p:cNvPr id="73" name="표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123367"/>
              </p:ext>
            </p:extLst>
          </p:nvPr>
        </p:nvGraphicFramePr>
        <p:xfrm>
          <a:off x="847686" y="2408150"/>
          <a:ext cx="3948845" cy="36254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9769">
                  <a:extLst>
                    <a:ext uri="{9D8B030D-6E8A-4147-A177-3AD203B41FA5}">
                      <a16:colId xmlns:a16="http://schemas.microsoft.com/office/drawing/2014/main" val="3396142231"/>
                    </a:ext>
                  </a:extLst>
                </a:gridCol>
                <a:gridCol w="789769">
                  <a:extLst>
                    <a:ext uri="{9D8B030D-6E8A-4147-A177-3AD203B41FA5}">
                      <a16:colId xmlns:a16="http://schemas.microsoft.com/office/drawing/2014/main" val="1643973517"/>
                    </a:ext>
                  </a:extLst>
                </a:gridCol>
                <a:gridCol w="789769">
                  <a:extLst>
                    <a:ext uri="{9D8B030D-6E8A-4147-A177-3AD203B41FA5}">
                      <a16:colId xmlns:a16="http://schemas.microsoft.com/office/drawing/2014/main" val="1658919792"/>
                    </a:ext>
                  </a:extLst>
                </a:gridCol>
                <a:gridCol w="789769">
                  <a:extLst>
                    <a:ext uri="{9D8B030D-6E8A-4147-A177-3AD203B41FA5}">
                      <a16:colId xmlns:a16="http://schemas.microsoft.com/office/drawing/2014/main" val="1473851676"/>
                    </a:ext>
                  </a:extLst>
                </a:gridCol>
                <a:gridCol w="789769">
                  <a:extLst>
                    <a:ext uri="{9D8B030D-6E8A-4147-A177-3AD203B41FA5}">
                      <a16:colId xmlns:a16="http://schemas.microsoft.com/office/drawing/2014/main" val="3735166451"/>
                    </a:ext>
                  </a:extLst>
                </a:gridCol>
              </a:tblGrid>
              <a:tr h="491108"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>
                    <a:solidFill>
                      <a:srgbClr val="CED5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/>
                        <a:t>단어</a:t>
                      </a:r>
                      <a:endParaRPr lang="ko-KR" altLang="en-US" sz="1600"/>
                    </a:p>
                  </a:txBody>
                  <a:tcPr anchor="ctr">
                    <a:solidFill>
                      <a:srgbClr val="CED5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/>
                        <a:t>점수</a:t>
                      </a:r>
                      <a:endParaRPr lang="ko-KR" altLang="en-US" sz="1600"/>
                    </a:p>
                  </a:txBody>
                  <a:tcPr anchor="ctr">
                    <a:solidFill>
                      <a:srgbClr val="CED5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/>
                        <a:t>향상도</a:t>
                      </a:r>
                      <a:endParaRPr lang="ko-KR" altLang="en-US" sz="1600"/>
                    </a:p>
                  </a:txBody>
                  <a:tcPr anchor="ctr">
                    <a:solidFill>
                      <a:srgbClr val="CED5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/>
                        <a:t>듣기</a:t>
                      </a:r>
                      <a:endParaRPr lang="ko-KR" altLang="en-US" sz="1600"/>
                    </a:p>
                  </a:txBody>
                  <a:tcPr anchor="ctr">
                    <a:solidFill>
                      <a:srgbClr val="CED5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33351"/>
                  </a:ext>
                </a:extLst>
              </a:tr>
              <a:tr h="783574"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/>
                        <a:t>떡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70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/>
                        <a:t>🔼</a:t>
                      </a:r>
                      <a:r>
                        <a:rPr lang="en-US" altLang="ko-KR" sz="1600" smtClean="0"/>
                        <a:t>5%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9463099"/>
                  </a:ext>
                </a:extLst>
              </a:tr>
              <a:tr h="783574"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/>
                        <a:t>물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50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/>
                        <a:t>🔼</a:t>
                      </a:r>
                      <a:r>
                        <a:rPr lang="en-US" altLang="ko-KR" sz="1600" smtClean="0"/>
                        <a:t>2%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8430799"/>
                  </a:ext>
                </a:extLst>
              </a:tr>
              <a:tr h="783574"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/>
                        <a:t>동아줄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40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/>
                        <a:t>🔽</a:t>
                      </a:r>
                      <a:r>
                        <a:rPr lang="en-US" altLang="ko-KR" sz="1600" smtClean="0"/>
                        <a:t>2%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43685"/>
                  </a:ext>
                </a:extLst>
              </a:tr>
              <a:tr h="783574"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/>
                        <a:t>나무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60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mtClean="0"/>
                        <a:t>🔼</a:t>
                      </a:r>
                      <a:r>
                        <a:rPr lang="en-US" altLang="ko-KR" sz="1600" smtClean="0"/>
                        <a:t>7%</a:t>
                      </a:r>
                      <a:endParaRPr lang="ko-KR" altLang="en-US" sz="160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092102"/>
                  </a:ext>
                </a:extLst>
              </a:tr>
            </a:tbl>
          </a:graphicData>
        </a:graphic>
      </p:graphicFrame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469427"/>
              </p:ext>
            </p:extLst>
          </p:nvPr>
        </p:nvGraphicFramePr>
        <p:xfrm>
          <a:off x="5036111" y="2408150"/>
          <a:ext cx="3948845" cy="36254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9769">
                  <a:extLst>
                    <a:ext uri="{9D8B030D-6E8A-4147-A177-3AD203B41FA5}">
                      <a16:colId xmlns:a16="http://schemas.microsoft.com/office/drawing/2014/main" val="3396142231"/>
                    </a:ext>
                  </a:extLst>
                </a:gridCol>
                <a:gridCol w="789769">
                  <a:extLst>
                    <a:ext uri="{9D8B030D-6E8A-4147-A177-3AD203B41FA5}">
                      <a16:colId xmlns:a16="http://schemas.microsoft.com/office/drawing/2014/main" val="1643973517"/>
                    </a:ext>
                  </a:extLst>
                </a:gridCol>
                <a:gridCol w="789769">
                  <a:extLst>
                    <a:ext uri="{9D8B030D-6E8A-4147-A177-3AD203B41FA5}">
                      <a16:colId xmlns:a16="http://schemas.microsoft.com/office/drawing/2014/main" val="1658919792"/>
                    </a:ext>
                  </a:extLst>
                </a:gridCol>
                <a:gridCol w="789769">
                  <a:extLst>
                    <a:ext uri="{9D8B030D-6E8A-4147-A177-3AD203B41FA5}">
                      <a16:colId xmlns:a16="http://schemas.microsoft.com/office/drawing/2014/main" val="1473851676"/>
                    </a:ext>
                  </a:extLst>
                </a:gridCol>
                <a:gridCol w="789769">
                  <a:extLst>
                    <a:ext uri="{9D8B030D-6E8A-4147-A177-3AD203B41FA5}">
                      <a16:colId xmlns:a16="http://schemas.microsoft.com/office/drawing/2014/main" val="3735166451"/>
                    </a:ext>
                  </a:extLst>
                </a:gridCol>
              </a:tblGrid>
              <a:tr h="491108"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>
                    <a:solidFill>
                      <a:srgbClr val="CED5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/>
                        <a:t>단어</a:t>
                      </a:r>
                      <a:endParaRPr lang="ko-KR" altLang="en-US" sz="1600"/>
                    </a:p>
                  </a:txBody>
                  <a:tcPr anchor="ctr">
                    <a:solidFill>
                      <a:srgbClr val="CED5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/>
                        <a:t>점수</a:t>
                      </a:r>
                      <a:endParaRPr lang="ko-KR" altLang="en-US" sz="1600"/>
                    </a:p>
                  </a:txBody>
                  <a:tcPr anchor="ctr">
                    <a:solidFill>
                      <a:srgbClr val="CED5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/>
                        <a:t>향상도</a:t>
                      </a:r>
                      <a:endParaRPr lang="ko-KR" altLang="en-US" sz="1600"/>
                    </a:p>
                  </a:txBody>
                  <a:tcPr anchor="ctr">
                    <a:solidFill>
                      <a:srgbClr val="CED5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/>
                        <a:t>듣기</a:t>
                      </a:r>
                      <a:endParaRPr lang="ko-KR" altLang="en-US" sz="1600"/>
                    </a:p>
                  </a:txBody>
                  <a:tcPr anchor="ctr">
                    <a:solidFill>
                      <a:srgbClr val="CED5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33351"/>
                  </a:ext>
                </a:extLst>
              </a:tr>
              <a:tr h="783574"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/>
                        <a:t>하나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40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/>
                        <a:t>🔼</a:t>
                      </a:r>
                      <a:r>
                        <a:rPr lang="en-US" altLang="ko-KR" sz="1600" smtClean="0"/>
                        <a:t>10%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9463099"/>
                  </a:ext>
                </a:extLst>
              </a:tr>
              <a:tr h="783574"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/>
                        <a:t>호랑이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100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/>
                        <a:t>🔼</a:t>
                      </a:r>
                      <a:r>
                        <a:rPr lang="en-US" altLang="ko-KR" sz="1600" smtClean="0"/>
                        <a:t>3%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8430799"/>
                  </a:ext>
                </a:extLst>
              </a:tr>
              <a:tr h="783574"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/>
                        <a:t>참기름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50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/>
                        <a:t>🔼</a:t>
                      </a:r>
                      <a:r>
                        <a:rPr lang="en-US" altLang="ko-KR" sz="1600" smtClean="0"/>
                        <a:t>9%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43685"/>
                  </a:ext>
                </a:extLst>
              </a:tr>
              <a:tr h="783574"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/>
                        <a:t>도끼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70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/>
                        <a:t>🔽</a:t>
                      </a:r>
                      <a:r>
                        <a:rPr lang="en-US" altLang="ko-KR" sz="1600" smtClean="0"/>
                        <a:t>5%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092102"/>
                  </a:ext>
                </a:extLst>
              </a:tr>
            </a:tbl>
          </a:graphicData>
        </a:graphic>
      </p:graphicFrame>
      <p:pic>
        <p:nvPicPr>
          <p:cNvPr id="76" name="Picture 2" descr="떡 - 무료 음식과 식당개 아이콘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448" y="3025465"/>
            <a:ext cx="547552" cy="54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물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06" y="3810770"/>
            <a:ext cx="563594" cy="56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10" descr="동아줄(50mm)/동아줄/실내정원/실내조경/베란다꾸미기/울타리/정원용품/마닐라로프/미니조경/인터가든-11번가 모바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56" y="4575856"/>
            <a:ext cx="612767" cy="60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2" descr="https://cdn-icons-png.flaticon.com/512/490/49009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710" y="5348296"/>
            <a:ext cx="604332" cy="604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860" y="3025465"/>
            <a:ext cx="547552" cy="547552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88" b="94912" l="4213" r="9566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20069" y="3810770"/>
            <a:ext cx="816885" cy="576982"/>
          </a:xfrm>
          <a:prstGeom prst="rect">
            <a:avLst/>
          </a:prstGeom>
        </p:spPr>
      </p:pic>
      <p:pic>
        <p:nvPicPr>
          <p:cNvPr id="82" name="Picture 14" descr="참기름 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126" y="4600103"/>
            <a:ext cx="522769" cy="52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16" descr="도끼 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882" y="5350438"/>
            <a:ext cx="565055" cy="56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072" y="3068682"/>
            <a:ext cx="504335" cy="504335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819" y="3847093"/>
            <a:ext cx="504335" cy="504335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072" y="4609320"/>
            <a:ext cx="504335" cy="504335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847" y="5371547"/>
            <a:ext cx="504335" cy="504335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370" y="3069219"/>
            <a:ext cx="504335" cy="504335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117" y="3847630"/>
            <a:ext cx="504335" cy="504335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370" y="4609857"/>
            <a:ext cx="504335" cy="504335"/>
          </a:xfrm>
          <a:prstGeom prst="rect">
            <a:avLst/>
          </a:prstGeom>
        </p:spPr>
      </p:pic>
      <p:pic>
        <p:nvPicPr>
          <p:cNvPr id="93" name="그림 9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145" y="5372084"/>
            <a:ext cx="504335" cy="50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49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90443" y="408671"/>
            <a:ext cx="574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latin typeface="+mj-ea"/>
                <a:ea typeface="+mj-ea"/>
              </a:rPr>
              <a:t>02 </a:t>
            </a:r>
            <a:r>
              <a:rPr lang="ko-KR" altLang="en-US" sz="2800" smtClean="0">
                <a:latin typeface="+mj-ea"/>
                <a:ea typeface="+mj-ea"/>
              </a:rPr>
              <a:t>프로젝트 시나리오</a:t>
            </a:r>
            <a:endParaRPr lang="ko-KR" altLang="en-US" sz="2800"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14217" y="5248850"/>
            <a:ext cx="8197677" cy="877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372600" y="1142236"/>
            <a:ext cx="2438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spc="-150" smtClean="0"/>
              <a:t>동화를</a:t>
            </a:r>
            <a:r>
              <a:rPr lang="en-US" altLang="ko-KR" sz="2200" spc="-150"/>
              <a:t> </a:t>
            </a:r>
            <a:r>
              <a:rPr lang="ko-KR" altLang="en-US" sz="2200" spc="-150" smtClean="0"/>
              <a:t>반복적으로 학습할 경우</a:t>
            </a:r>
            <a:r>
              <a:rPr lang="en-US" altLang="ko-KR" sz="2200" spc="-150" smtClean="0"/>
              <a:t>,</a:t>
            </a:r>
          </a:p>
          <a:p>
            <a:r>
              <a:rPr lang="ko-KR" altLang="en-US" sz="2200" spc="-150" smtClean="0"/>
              <a:t>실력의 향상도를</a:t>
            </a:r>
            <a:endParaRPr lang="en-US" altLang="ko-KR" sz="2200" spc="-150" smtClean="0"/>
          </a:p>
          <a:p>
            <a:r>
              <a:rPr lang="ko-KR" altLang="en-US" sz="2200" spc="-150" smtClean="0"/>
              <a:t>그래프로도</a:t>
            </a:r>
            <a:endParaRPr lang="en-US" altLang="ko-KR" sz="2200" spc="-150" smtClean="0"/>
          </a:p>
          <a:p>
            <a:r>
              <a:rPr lang="ko-KR" altLang="en-US" sz="2200" spc="-150" smtClean="0"/>
              <a:t>확인할 수 있습니다</a:t>
            </a:r>
            <a:r>
              <a:rPr lang="en-US" altLang="ko-KR" sz="2200" spc="-150" smtClean="0"/>
              <a:t>.</a:t>
            </a:r>
          </a:p>
          <a:p>
            <a:endParaRPr lang="en-US" altLang="ko-KR" sz="2200" spc="-150"/>
          </a:p>
          <a:p>
            <a:r>
              <a:rPr lang="ko-KR" altLang="en-US" sz="2200" spc="-150" smtClean="0"/>
              <a:t>보호자는</a:t>
            </a:r>
            <a:endParaRPr lang="en-US" altLang="ko-KR" sz="2200" spc="-150"/>
          </a:p>
          <a:p>
            <a:r>
              <a:rPr lang="ko-KR" altLang="en-US" sz="2200" spc="-150" smtClean="0"/>
              <a:t>학습 보고서를 </a:t>
            </a:r>
            <a:r>
              <a:rPr lang="ko-KR" altLang="en-US" sz="2200" spc="-150"/>
              <a:t>보고 어떤 발음을 어려워 </a:t>
            </a:r>
            <a:r>
              <a:rPr lang="ko-KR" altLang="en-US" sz="2200" spc="-150" smtClean="0"/>
              <a:t>하는지 확인하고</a:t>
            </a:r>
            <a:r>
              <a:rPr lang="en-US" altLang="ko-KR" sz="2200" spc="-150" smtClean="0"/>
              <a:t>,</a:t>
            </a:r>
          </a:p>
          <a:p>
            <a:r>
              <a:rPr lang="ko-KR" altLang="en-US" sz="2200" spc="-150" smtClean="0"/>
              <a:t>학습 도구로</a:t>
            </a:r>
            <a:endParaRPr lang="en-US" altLang="ko-KR" sz="2200" spc="-150" smtClean="0"/>
          </a:p>
          <a:p>
            <a:r>
              <a:rPr lang="ko-KR" altLang="en-US" sz="2200" spc="-150" smtClean="0"/>
              <a:t>활용할 수 있습니다</a:t>
            </a:r>
            <a:r>
              <a:rPr lang="en-US" altLang="ko-KR" sz="2200" spc="-150" smtClean="0"/>
              <a:t>. </a:t>
            </a:r>
            <a:endParaRPr lang="en-US" altLang="ko-KR" sz="2200" spc="-150" dirty="0"/>
          </a:p>
        </p:txBody>
      </p:sp>
      <p:sp>
        <p:nvSpPr>
          <p:cNvPr id="11" name="직사각형 10"/>
          <p:cNvSpPr/>
          <p:nvPr/>
        </p:nvSpPr>
        <p:spPr>
          <a:xfrm>
            <a:off x="617621" y="1118175"/>
            <a:ext cx="8606915" cy="512140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2939520" y="1287331"/>
            <a:ext cx="3963114" cy="953997"/>
            <a:chOff x="2196322" y="3471408"/>
            <a:chExt cx="4334691" cy="1043443"/>
          </a:xfrm>
        </p:grpSpPr>
        <p:sp>
          <p:nvSpPr>
            <p:cNvPr id="9" name="타원 8"/>
            <p:cNvSpPr>
              <a:spLocks noChangeAspect="1"/>
            </p:cNvSpPr>
            <p:nvPr/>
          </p:nvSpPr>
          <p:spPr>
            <a:xfrm rot="16200000">
              <a:off x="2196639" y="3471091"/>
              <a:ext cx="1043442" cy="1044075"/>
            </a:xfrm>
            <a:prstGeom prst="ellipse">
              <a:avLst/>
            </a:prstGeom>
            <a:solidFill>
              <a:srgbClr val="CED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>
              <a:spLocks noChangeAspect="1"/>
            </p:cNvSpPr>
            <p:nvPr/>
          </p:nvSpPr>
          <p:spPr>
            <a:xfrm rot="16200000">
              <a:off x="2866741" y="3471091"/>
              <a:ext cx="1043442" cy="1044075"/>
            </a:xfrm>
            <a:prstGeom prst="ellipse">
              <a:avLst/>
            </a:prstGeom>
            <a:solidFill>
              <a:srgbClr val="CED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>
              <a:spLocks noChangeAspect="1"/>
            </p:cNvSpPr>
            <p:nvPr/>
          </p:nvSpPr>
          <p:spPr>
            <a:xfrm rot="16200000">
              <a:off x="3536844" y="3471091"/>
              <a:ext cx="1043442" cy="1044075"/>
            </a:xfrm>
            <a:prstGeom prst="ellipse">
              <a:avLst/>
            </a:prstGeom>
            <a:solidFill>
              <a:srgbClr val="CED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>
              <a:spLocks noChangeAspect="1"/>
            </p:cNvSpPr>
            <p:nvPr/>
          </p:nvSpPr>
          <p:spPr>
            <a:xfrm rot="16200000">
              <a:off x="4206946" y="3471092"/>
              <a:ext cx="1043442" cy="1044075"/>
            </a:xfrm>
            <a:prstGeom prst="ellipse">
              <a:avLst/>
            </a:prstGeom>
            <a:solidFill>
              <a:srgbClr val="CED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>
              <a:spLocks noChangeAspect="1"/>
            </p:cNvSpPr>
            <p:nvPr/>
          </p:nvSpPr>
          <p:spPr>
            <a:xfrm rot="16200000">
              <a:off x="4817153" y="3471091"/>
              <a:ext cx="1043442" cy="1044075"/>
            </a:xfrm>
            <a:prstGeom prst="ellipse">
              <a:avLst/>
            </a:prstGeom>
            <a:solidFill>
              <a:srgbClr val="CED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>
              <a:spLocks noChangeAspect="1"/>
            </p:cNvSpPr>
            <p:nvPr/>
          </p:nvSpPr>
          <p:spPr>
            <a:xfrm rot="16200000">
              <a:off x="5487255" y="3471092"/>
              <a:ext cx="1043442" cy="1044075"/>
            </a:xfrm>
            <a:prstGeom prst="ellipse">
              <a:avLst/>
            </a:prstGeom>
            <a:solidFill>
              <a:srgbClr val="CED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617621" y="1541845"/>
            <a:ext cx="86069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smtClean="0">
                <a:latin typeface="+mj-ea"/>
                <a:ea typeface="+mj-ea"/>
              </a:rPr>
              <a:t>학습 보고서 </a:t>
            </a:r>
            <a:r>
              <a:rPr lang="en-US" altLang="ko-KR" sz="2500" smtClean="0">
                <a:latin typeface="+mj-ea"/>
                <a:ea typeface="+mj-ea"/>
              </a:rPr>
              <a:t>GRAPH</a:t>
            </a:r>
          </a:p>
        </p:txBody>
      </p:sp>
      <p:graphicFrame>
        <p:nvGraphicFramePr>
          <p:cNvPr id="18" name="차트 17"/>
          <p:cNvGraphicFramePr/>
          <p:nvPr>
            <p:extLst>
              <p:ext uri="{D42A27DB-BD31-4B8C-83A1-F6EECF244321}">
                <p14:modId xmlns:p14="http://schemas.microsoft.com/office/powerpoint/2010/main" val="1252487348"/>
              </p:ext>
            </p:extLst>
          </p:nvPr>
        </p:nvGraphicFramePr>
        <p:xfrm>
          <a:off x="712177" y="2347546"/>
          <a:ext cx="8660423" cy="38920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9" name="Picture 4" descr="물 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764" y="4059529"/>
            <a:ext cx="219790" cy="21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88" b="94912" l="4213" r="9566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11190" y="4504985"/>
            <a:ext cx="328515" cy="227549"/>
          </a:xfrm>
          <a:prstGeom prst="rect">
            <a:avLst/>
          </a:prstGeom>
        </p:spPr>
      </p:pic>
      <p:pic>
        <p:nvPicPr>
          <p:cNvPr id="21" name="Picture 10" descr="동아줄(50mm)/동아줄/실내정원/실내조경/베란다꾸미기/울타리/정원용품/마닐라로프/미니조경/인터가든-11번가 모바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4" t="9861" r="5621" b="11220"/>
          <a:stretch/>
        </p:blipFill>
        <p:spPr bwMode="auto">
          <a:xfrm>
            <a:off x="1573519" y="4321023"/>
            <a:ext cx="193424" cy="17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떡 - 무료 음식과 식당개 아이콘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038" y="3725195"/>
            <a:ext cx="254287" cy="24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4" descr="참기름 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476" y="4785202"/>
            <a:ext cx="272502" cy="26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6" descr="도끼 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67" y="4019083"/>
            <a:ext cx="265446" cy="26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127" y="3211472"/>
            <a:ext cx="237526" cy="23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0442" y="1146586"/>
            <a:ext cx="10700239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latin typeface="+mj-ea"/>
                <a:ea typeface="+mj-ea"/>
              </a:rPr>
              <a:t>타겟</a:t>
            </a:r>
            <a:endParaRPr lang="en-US" altLang="ko-KR" sz="240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smtClean="0"/>
              <a:t>대상 </a:t>
            </a:r>
            <a:r>
              <a:rPr lang="en-US" altLang="ko-KR" smtClean="0"/>
              <a:t>: 2~5</a:t>
            </a:r>
            <a:r>
              <a:rPr lang="ko-KR" altLang="en-US" smtClean="0"/>
              <a:t>세 아동</a:t>
            </a:r>
            <a:endParaRPr lang="en-US" altLang="ko-KR" smtClean="0"/>
          </a:p>
          <a:p>
            <a:pPr marL="285750" indent="-285750">
              <a:buFontTx/>
              <a:buChar char="-"/>
            </a:pPr>
            <a:r>
              <a:rPr lang="ko-KR" altLang="en-US" smtClean="0"/>
              <a:t>그림과 글자를 보며 들리는 단어를 따라 말하는 방식이 언어발달에 영향을 줄 수 있나요</a:t>
            </a:r>
            <a:r>
              <a:rPr lang="en-US" altLang="ko-KR" smtClean="0"/>
              <a:t>?</a:t>
            </a:r>
          </a:p>
          <a:p>
            <a:pPr marL="285750" indent="-285750">
              <a:buFontTx/>
              <a:buChar char="-"/>
            </a:pPr>
            <a:r>
              <a:rPr lang="ko-KR" altLang="en-US" smtClean="0"/>
              <a:t>원활한 플레이를 할 수 있는 나이인가요</a:t>
            </a:r>
            <a:r>
              <a:rPr lang="en-US" altLang="ko-KR" smtClean="0"/>
              <a:t>? (</a:t>
            </a:r>
            <a:r>
              <a:rPr lang="ko-KR" altLang="en-US" smtClean="0"/>
              <a:t>음성</a:t>
            </a:r>
            <a:r>
              <a:rPr lang="en-US" altLang="ko-KR" smtClean="0"/>
              <a:t>, </a:t>
            </a:r>
            <a:r>
              <a:rPr lang="ko-KR" altLang="en-US" smtClean="0"/>
              <a:t>모션 측면</a:t>
            </a:r>
            <a:r>
              <a:rPr lang="en-US" altLang="ko-KR" smtClean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mtClean="0"/>
              <a:t>동화를 통한 언어발달 컨텐츠에 흥미를 가질 수 있나요</a:t>
            </a:r>
            <a:r>
              <a:rPr lang="en-US" altLang="ko-KR" smtClean="0"/>
              <a:t>?</a:t>
            </a:r>
          </a:p>
          <a:p>
            <a:pPr marL="285750" indent="-285750">
              <a:buFontTx/>
              <a:buChar char="-"/>
            </a:pPr>
            <a:r>
              <a:rPr lang="ko-KR" altLang="en-US"/>
              <a:t>도구사용 </a:t>
            </a:r>
            <a:r>
              <a:rPr lang="en-US" altLang="ko-KR" smtClean="0"/>
              <a:t>: </a:t>
            </a:r>
            <a:r>
              <a:rPr lang="ko-KR" altLang="en-US" smtClean="0"/>
              <a:t>스스로 리모컨으로 플레이를 수행할 수 있나요</a:t>
            </a:r>
            <a:r>
              <a:rPr lang="en-US" altLang="ko-KR" smtClean="0"/>
              <a:t>?</a:t>
            </a:r>
            <a:endParaRPr lang="en-US" altLang="ko-KR"/>
          </a:p>
          <a:p>
            <a:pPr marL="285750" indent="-285750">
              <a:buFontTx/>
              <a:buChar char="-"/>
            </a:pPr>
            <a:endParaRPr lang="en-US" altLang="ko-KR"/>
          </a:p>
          <a:p>
            <a:r>
              <a:rPr lang="ko-KR" altLang="en-US" sz="2400" smtClean="0">
                <a:latin typeface="+mj-ea"/>
                <a:ea typeface="+mj-ea"/>
              </a:rPr>
              <a:t>평가</a:t>
            </a:r>
            <a:endParaRPr lang="en-US" altLang="ko-KR" sz="240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smtClean="0"/>
              <a:t>플레이가 끝난 후</a:t>
            </a:r>
            <a:r>
              <a:rPr lang="en-US" altLang="ko-KR" smtClean="0"/>
              <a:t>, </a:t>
            </a:r>
            <a:r>
              <a:rPr lang="ko-KR" altLang="en-US" smtClean="0"/>
              <a:t>평가화면이 바로 노출되면 아이에게 좋지않은 영향이 있을까요</a:t>
            </a:r>
            <a:r>
              <a:rPr lang="en-US" altLang="ko-KR" smtClean="0"/>
              <a:t>? (</a:t>
            </a:r>
            <a:r>
              <a:rPr lang="ko-KR" altLang="en-US" smtClean="0"/>
              <a:t>좌절 등</a:t>
            </a:r>
            <a:r>
              <a:rPr lang="en-US" altLang="ko-KR" smtClean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mtClean="0"/>
              <a:t>부모님께 보여줄 평가지표에 어떤 게 포함되어야 할까요</a:t>
            </a:r>
            <a:r>
              <a:rPr lang="en-US" altLang="ko-KR" smtClean="0"/>
              <a:t>?</a:t>
            </a:r>
          </a:p>
          <a:p>
            <a:r>
              <a:rPr lang="en-US" altLang="ko-KR"/>
              <a:t> </a:t>
            </a:r>
            <a:r>
              <a:rPr lang="en-US" altLang="ko-KR" smtClean="0"/>
              <a:t>    ex) </a:t>
            </a:r>
            <a:r>
              <a:rPr lang="ko-KR" altLang="en-US" smtClean="0"/>
              <a:t>학습완료한 단어</a:t>
            </a:r>
            <a:r>
              <a:rPr lang="en-US" altLang="ko-KR" smtClean="0"/>
              <a:t>, </a:t>
            </a:r>
            <a:r>
              <a:rPr lang="ko-KR" altLang="en-US" smtClean="0"/>
              <a:t>발음점수</a:t>
            </a:r>
            <a:r>
              <a:rPr lang="en-US" altLang="ko-KR" smtClean="0"/>
              <a:t>, </a:t>
            </a:r>
            <a:r>
              <a:rPr lang="ko-KR" altLang="en-US" smtClean="0"/>
              <a:t>또래평균</a:t>
            </a:r>
            <a:r>
              <a:rPr lang="en-US" altLang="ko-KR" smtClean="0"/>
              <a:t>, </a:t>
            </a:r>
            <a:r>
              <a:rPr lang="ko-KR" altLang="en-US" smtClean="0"/>
              <a:t>유사도 낮은 단어의 학습기록 등</a:t>
            </a:r>
            <a:endParaRPr lang="en-US" altLang="ko-KR"/>
          </a:p>
          <a:p>
            <a:pPr marL="285750" indent="-285750">
              <a:buFontTx/>
              <a:buChar char="-"/>
            </a:pPr>
            <a:endParaRPr lang="en-US" altLang="ko-KR" smtClean="0"/>
          </a:p>
          <a:p>
            <a:r>
              <a:rPr lang="ko-KR" altLang="en-US" sz="2400" smtClean="0">
                <a:latin typeface="+mj-ea"/>
                <a:ea typeface="+mj-ea"/>
              </a:rPr>
              <a:t>보상</a:t>
            </a:r>
            <a:endParaRPr lang="en-US" altLang="ko-KR" sz="240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smtClean="0"/>
              <a:t>플레이가 끝난 후</a:t>
            </a:r>
            <a:r>
              <a:rPr lang="en-US" altLang="ko-KR" smtClean="0"/>
              <a:t>, </a:t>
            </a:r>
            <a:r>
              <a:rPr lang="ko-KR" altLang="en-US" smtClean="0"/>
              <a:t>보상을 주는 게 맞을까요</a:t>
            </a:r>
            <a:r>
              <a:rPr lang="en-US" altLang="ko-KR" smtClean="0"/>
              <a:t>?</a:t>
            </a:r>
          </a:p>
          <a:p>
            <a:pPr marL="285750" indent="-285750">
              <a:buFontTx/>
              <a:buChar char="-"/>
            </a:pPr>
            <a:r>
              <a:rPr lang="ko-KR" altLang="en-US" smtClean="0"/>
              <a:t>준다면 어떤 종류의 보상이 제공되어야 할까요</a:t>
            </a:r>
            <a:r>
              <a:rPr lang="en-US" altLang="ko-KR" smtClean="0"/>
              <a:t>?</a:t>
            </a:r>
          </a:p>
          <a:p>
            <a:pPr marL="285750" indent="-285750">
              <a:buFontTx/>
              <a:buChar char="-"/>
            </a:pPr>
            <a:endParaRPr lang="en-US" altLang="ko-KR"/>
          </a:p>
          <a:p>
            <a:r>
              <a:rPr lang="ko-KR" altLang="en-US" sz="2400" smtClean="0">
                <a:latin typeface="+mj-ea"/>
                <a:ea typeface="+mj-ea"/>
              </a:rPr>
              <a:t>목적</a:t>
            </a:r>
            <a:endParaRPr lang="en-US" altLang="ko-KR" sz="2400" smtClean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smtClean="0"/>
              <a:t>놀이를 넘어선 학습효과가 있는 도구로서 활용될 수 있나요</a:t>
            </a:r>
            <a:r>
              <a:rPr lang="en-US" altLang="ko-KR" smtClean="0"/>
              <a:t>?</a:t>
            </a:r>
          </a:p>
        </p:txBody>
      </p:sp>
      <p:pic>
        <p:nvPicPr>
          <p:cNvPr id="1026" name="Picture 2" descr="Wii - 위키백과, 우리 모두의 백과사전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052" y="4306969"/>
            <a:ext cx="2312377" cy="231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90443" y="408671"/>
            <a:ext cx="574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latin typeface="+mj-ea"/>
                <a:ea typeface="+mj-ea"/>
              </a:rPr>
              <a:t>03 </a:t>
            </a:r>
            <a:r>
              <a:rPr lang="ko-KR" altLang="en-US" sz="2800" smtClean="0">
                <a:latin typeface="+mj-ea"/>
                <a:ea typeface="+mj-ea"/>
              </a:rPr>
              <a:t>궁금한 점</a:t>
            </a:r>
            <a:endParaRPr lang="ko-KR" altLang="en-US" sz="28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6945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636718" y="5931223"/>
            <a:ext cx="8173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spc="-300" smtClean="0">
                <a:latin typeface="+mj-ea"/>
                <a:ea typeface="+mj-ea"/>
              </a:rPr>
              <a:t>귀한 시간 내어주셔서 감사합니다</a:t>
            </a:r>
            <a:r>
              <a:rPr lang="en-US" altLang="ko-KR" sz="4000" spc="-300" smtClean="0">
                <a:latin typeface="+mj-ea"/>
                <a:ea typeface="+mj-ea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797" y="5879241"/>
            <a:ext cx="707886" cy="7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759" y="3454652"/>
            <a:ext cx="9039479" cy="24304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117536" y="1282952"/>
            <a:ext cx="9956924" cy="434339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224876" y="2382089"/>
            <a:ext cx="97422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smtClean="0">
                <a:latin typeface="+mj-ea"/>
                <a:ea typeface="+mj-ea"/>
              </a:rPr>
              <a:t>동화와</a:t>
            </a:r>
            <a:r>
              <a:rPr lang="en-US" altLang="ko-KR" sz="3000" smtClean="0">
                <a:latin typeface="+mj-ea"/>
                <a:ea typeface="+mj-ea"/>
              </a:rPr>
              <a:t> </a:t>
            </a:r>
            <a:r>
              <a:rPr lang="ko-KR" altLang="en-US" sz="3000" smtClean="0">
                <a:latin typeface="+mj-ea"/>
                <a:ea typeface="+mj-ea"/>
              </a:rPr>
              <a:t>놀이로 배우는</a:t>
            </a:r>
            <a:endParaRPr lang="en-US" altLang="ko-KR" sz="3000" smtClean="0">
              <a:latin typeface="+mj-ea"/>
              <a:ea typeface="+mj-ea"/>
            </a:endParaRPr>
          </a:p>
          <a:p>
            <a:pPr algn="ctr"/>
            <a:r>
              <a:rPr lang="ko-KR" altLang="en-US" sz="6600" spc="-300" smtClean="0">
                <a:latin typeface="+mj-ea"/>
                <a:ea typeface="+mj-ea"/>
              </a:rPr>
              <a:t>영유아 언어발달 도구</a:t>
            </a:r>
            <a:endParaRPr lang="ko-KR" altLang="en-US" sz="6600" spc="-300">
              <a:latin typeface="+mj-ea"/>
              <a:ea typeface="+mj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1" y="4087186"/>
            <a:ext cx="7406514" cy="5119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2931418" y="4147258"/>
            <a:ext cx="6583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mtClean="0"/>
              <a:t>SSAFY 8</a:t>
            </a:r>
            <a:r>
              <a:rPr lang="ko-KR" altLang="en-US" sz="2000" smtClean="0"/>
              <a:t>기</a:t>
            </a:r>
            <a:r>
              <a:rPr lang="en-US" altLang="ko-KR" sz="2000" smtClean="0"/>
              <a:t> </a:t>
            </a:r>
            <a:r>
              <a:rPr lang="ko-KR" altLang="en-US" sz="2000" smtClean="0"/>
              <a:t>광주</a:t>
            </a:r>
            <a:r>
              <a:rPr lang="en-US" altLang="ko-KR" sz="2000" smtClean="0"/>
              <a:t>1</a:t>
            </a:r>
            <a:r>
              <a:rPr lang="ko-KR" altLang="en-US" sz="2000" smtClean="0"/>
              <a:t>반</a:t>
            </a:r>
            <a:r>
              <a:rPr lang="en-US" altLang="ko-KR" sz="2000" smtClean="0"/>
              <a:t> </a:t>
            </a:r>
            <a:r>
              <a:rPr lang="ko-KR" altLang="en-US" sz="2000" smtClean="0"/>
              <a:t>프로젝트 소개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98074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543" y="1795769"/>
            <a:ext cx="6992457" cy="50622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593080" cy="68544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63640" y="585017"/>
            <a:ext cx="51663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mtClean="0">
                <a:latin typeface="+mj-ea"/>
                <a:ea typeface="+mj-ea"/>
              </a:rPr>
              <a:t>목차 </a:t>
            </a:r>
            <a:r>
              <a:rPr lang="en-US" altLang="ko-KR" sz="4400" smtClean="0">
                <a:latin typeface="+mj-ea"/>
                <a:ea typeface="+mj-ea"/>
              </a:rPr>
              <a:t>INDEX</a:t>
            </a:r>
            <a:endParaRPr lang="ko-KR" altLang="en-US" sz="440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95160" y="2862317"/>
            <a:ext cx="4754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/>
              <a:t>기획 의도와 프로젝트의 배경을 설명합니다</a:t>
            </a:r>
            <a:r>
              <a:rPr lang="en-US" altLang="ko-KR" sz="1600" smtClean="0"/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95160" y="2375286"/>
            <a:ext cx="4312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/>
              <a:t>프로젝트 개요</a:t>
            </a:r>
            <a:endParaRPr lang="ko-KR" altLang="en-US" sz="2800"/>
          </a:p>
        </p:txBody>
      </p:sp>
      <p:sp>
        <p:nvSpPr>
          <p:cNvPr id="12" name="TextBox 11"/>
          <p:cNvSpPr txBox="1"/>
          <p:nvPr/>
        </p:nvSpPr>
        <p:spPr>
          <a:xfrm>
            <a:off x="6263640" y="2375286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/>
              <a:t>01</a:t>
            </a:r>
            <a:endParaRPr lang="ko-KR" altLang="en-US" sz="2800"/>
          </a:p>
        </p:txBody>
      </p:sp>
      <p:sp>
        <p:nvSpPr>
          <p:cNvPr id="14" name="TextBox 13"/>
          <p:cNvSpPr txBox="1"/>
          <p:nvPr/>
        </p:nvSpPr>
        <p:spPr>
          <a:xfrm>
            <a:off x="6995160" y="4272198"/>
            <a:ext cx="4754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/>
              <a:t>프로젝트 내용과 </a:t>
            </a:r>
            <a:r>
              <a:rPr lang="ko-KR" altLang="en-US" sz="1600" err="1" smtClean="0"/>
              <a:t>시나리오을</a:t>
            </a:r>
            <a:r>
              <a:rPr lang="ko-KR" altLang="en-US" sz="1600" smtClean="0"/>
              <a:t> 소개합니다</a:t>
            </a:r>
            <a:r>
              <a:rPr lang="en-US" altLang="ko-KR" sz="1600" smtClean="0"/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5160" y="3785167"/>
            <a:ext cx="4312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/>
              <a:t>프로젝트 시나리오</a:t>
            </a:r>
            <a:endParaRPr lang="ko-KR" altLang="en-US" sz="2800"/>
          </a:p>
        </p:txBody>
      </p:sp>
      <p:sp>
        <p:nvSpPr>
          <p:cNvPr id="16" name="TextBox 15"/>
          <p:cNvSpPr txBox="1"/>
          <p:nvPr/>
        </p:nvSpPr>
        <p:spPr>
          <a:xfrm>
            <a:off x="6263640" y="3785167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/>
              <a:t>02</a:t>
            </a:r>
            <a:endParaRPr lang="ko-KR" altLang="en-US" sz="2800"/>
          </a:p>
        </p:txBody>
      </p:sp>
      <p:sp>
        <p:nvSpPr>
          <p:cNvPr id="17" name="TextBox 16"/>
          <p:cNvSpPr txBox="1"/>
          <p:nvPr/>
        </p:nvSpPr>
        <p:spPr>
          <a:xfrm>
            <a:off x="6995160" y="5677391"/>
            <a:ext cx="4754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/>
              <a:t>기획의도와 컨텐츠에 대한 자문을 요청 드립니다</a:t>
            </a:r>
            <a:r>
              <a:rPr lang="en-US" altLang="ko-KR" sz="1600" smtClean="0"/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95160" y="5190360"/>
            <a:ext cx="4312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/>
              <a:t>궁금한 점</a:t>
            </a:r>
            <a:endParaRPr lang="ko-KR" altLang="en-US" sz="2800"/>
          </a:p>
        </p:txBody>
      </p:sp>
      <p:sp>
        <p:nvSpPr>
          <p:cNvPr id="19" name="TextBox 18"/>
          <p:cNvSpPr txBox="1"/>
          <p:nvPr/>
        </p:nvSpPr>
        <p:spPr>
          <a:xfrm>
            <a:off x="6263640" y="5190360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/>
              <a:t>03</a:t>
            </a:r>
            <a:endParaRPr lang="ko-KR" altLang="en-US" sz="280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375" y="585017"/>
            <a:ext cx="4154329" cy="569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66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28925" y="6021220"/>
            <a:ext cx="574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mtClean="0">
                <a:latin typeface="+mj-ea"/>
                <a:ea typeface="+mj-ea"/>
              </a:rPr>
              <a:t>01 </a:t>
            </a:r>
            <a:r>
              <a:rPr lang="ko-KR" altLang="en-US" smtClean="0"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프로젝트 소개 </a:t>
            </a:r>
            <a:r>
              <a:rPr lang="en-US" altLang="ko-KR" smtClean="0"/>
              <a:t>- </a:t>
            </a:r>
            <a:r>
              <a:rPr lang="ko-KR" altLang="en-US" smtClean="0"/>
              <a:t>기획배경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17333" y="5459068"/>
            <a:ext cx="4586652" cy="370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38200" y="1690688"/>
            <a:ext cx="10879183" cy="4208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/>
              <a:t>처음 기획 배경은 코로나</a:t>
            </a:r>
            <a:r>
              <a:rPr lang="en-US" altLang="ko-KR" sz="2000"/>
              <a:t>19</a:t>
            </a:r>
            <a:r>
              <a:rPr lang="ko-KR" altLang="en-US" sz="2000"/>
              <a:t>로 인한 마스크 </a:t>
            </a:r>
            <a:r>
              <a:rPr lang="ko-KR" altLang="en-US" sz="2000" smtClean="0"/>
              <a:t>착용으로</a:t>
            </a:r>
            <a:endParaRPr lang="en-US" altLang="ko-KR" sz="2000" smtClean="0"/>
          </a:p>
          <a:p>
            <a:pPr>
              <a:lnSpc>
                <a:spcPct val="150000"/>
              </a:lnSpc>
            </a:pPr>
            <a:r>
              <a:rPr lang="ko-KR" altLang="en-US" sz="2000" smtClean="0"/>
              <a:t>입모양을 </a:t>
            </a:r>
            <a:r>
              <a:rPr lang="ko-KR" altLang="en-US" sz="2000"/>
              <a:t>통한 언어학습이 어려워지는 문제에서 출발하였습니다</a:t>
            </a:r>
            <a:r>
              <a:rPr lang="en-US" altLang="ko-KR" sz="200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smtClean="0"/>
              <a:t>언어발달에 어려움을 겪는 아이들이 어떻게 하면 재미있게 학습할 수 있을지에 대한</a:t>
            </a:r>
            <a:endParaRPr lang="en-US" altLang="ko-KR" sz="2000" smtClean="0"/>
          </a:p>
          <a:p>
            <a:pPr>
              <a:lnSpc>
                <a:spcPct val="150000"/>
              </a:lnSpc>
            </a:pPr>
            <a:r>
              <a:rPr lang="ko-KR" altLang="en-US" sz="2000" smtClean="0"/>
              <a:t>고민을 하다보니</a:t>
            </a:r>
            <a:r>
              <a:rPr lang="en-US" altLang="ko-KR" sz="2000" smtClean="0"/>
              <a:t>, </a:t>
            </a:r>
            <a:r>
              <a:rPr lang="ko-KR" altLang="en-US" sz="2000" smtClean="0"/>
              <a:t>놀이와 동화를 접목시킨 컨텐츠를 생각하게 되었고</a:t>
            </a:r>
            <a:endParaRPr lang="en-US" altLang="ko-KR" sz="2000" smtClean="0"/>
          </a:p>
          <a:p>
            <a:pPr>
              <a:lnSpc>
                <a:spcPct val="150000"/>
              </a:lnSpc>
            </a:pPr>
            <a:r>
              <a:rPr lang="ko-KR" altLang="en-US" sz="2000" smtClean="0"/>
              <a:t>언어발달이 </a:t>
            </a:r>
            <a:r>
              <a:rPr lang="ko-KR" altLang="en-US" sz="2000"/>
              <a:t>이뤄지는 </a:t>
            </a:r>
            <a:r>
              <a:rPr lang="en-US" altLang="ko-KR" sz="2000"/>
              <a:t>2~5</a:t>
            </a:r>
            <a:r>
              <a:rPr lang="ko-KR" altLang="en-US" sz="2000"/>
              <a:t>세 아동을 대상으로 설정하였습니다</a:t>
            </a:r>
            <a:r>
              <a:rPr lang="en-US" altLang="ko-KR" sz="2000"/>
              <a:t>.</a:t>
            </a:r>
          </a:p>
          <a:p>
            <a:pPr>
              <a:lnSpc>
                <a:spcPct val="150000"/>
              </a:lnSpc>
            </a:pPr>
            <a:endParaRPr lang="en-US" altLang="ko-KR" sz="2000"/>
          </a:p>
          <a:p>
            <a:pPr>
              <a:lnSpc>
                <a:spcPct val="150000"/>
              </a:lnSpc>
            </a:pPr>
            <a:r>
              <a:rPr lang="ko-KR" altLang="en-US" sz="2000" smtClean="0"/>
              <a:t>이러한 배경으로</a:t>
            </a:r>
            <a:r>
              <a:rPr lang="en-US" altLang="ko-KR" sz="2000" smtClean="0"/>
              <a:t>,</a:t>
            </a:r>
            <a:endParaRPr lang="en-US" altLang="ko-KR" sz="2000"/>
          </a:p>
          <a:p>
            <a:pPr>
              <a:lnSpc>
                <a:spcPct val="150000"/>
              </a:lnSpc>
            </a:pPr>
            <a:r>
              <a:rPr lang="ko-KR" altLang="en-US" sz="2000"/>
              <a:t>음성인식 기술과 간단한 동작 인식이 가능한 </a:t>
            </a:r>
            <a:r>
              <a:rPr lang="en-US" altLang="ko-KR" sz="2000"/>
              <a:t>IoT </a:t>
            </a:r>
            <a:r>
              <a:rPr lang="ko-KR" altLang="en-US" sz="2000"/>
              <a:t>기술을 </a:t>
            </a:r>
            <a:r>
              <a:rPr lang="ko-KR" altLang="en-US" sz="2000" smtClean="0"/>
              <a:t>접목한</a:t>
            </a:r>
            <a:endParaRPr lang="en-US" altLang="ko-KR" sz="2000" smtClean="0"/>
          </a:p>
          <a:p>
            <a:pPr>
              <a:lnSpc>
                <a:spcPct val="150000"/>
              </a:lnSpc>
            </a:pPr>
            <a:r>
              <a:rPr lang="en-US" altLang="ko-KR" sz="2000" smtClean="0"/>
              <a:t>‘</a:t>
            </a:r>
            <a:r>
              <a:rPr lang="ko-KR" altLang="en-US" sz="2000" smtClean="0"/>
              <a:t>동화로 배우는 영유아 언어발달 학습도구</a:t>
            </a:r>
            <a:r>
              <a:rPr lang="en-US" altLang="ko-KR" sz="2000" smtClean="0"/>
              <a:t>’ </a:t>
            </a:r>
            <a:r>
              <a:rPr lang="ko-KR" altLang="en-US" sz="2000" smtClean="0"/>
              <a:t>를 기획하게 됐습니다</a:t>
            </a:r>
            <a:r>
              <a:rPr lang="en-US" altLang="ko-KR" sz="2000" smtClean="0"/>
              <a:t>.</a:t>
            </a:r>
            <a:r>
              <a:rPr lang="ko-KR" altLang="en-US" sz="2000" smtClean="0"/>
              <a:t> </a:t>
            </a:r>
            <a:endParaRPr lang="en-US" altLang="ko-KR" sz="2000" smtClean="0"/>
          </a:p>
        </p:txBody>
      </p:sp>
    </p:spTree>
    <p:extLst>
      <p:ext uri="{BB962C8B-B14F-4D97-AF65-F5344CB8AC3E}">
        <p14:creationId xmlns:p14="http://schemas.microsoft.com/office/powerpoint/2010/main" val="331111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28925" y="6021220"/>
            <a:ext cx="574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mtClean="0">
                <a:latin typeface="+mj-ea"/>
                <a:ea typeface="+mj-ea"/>
              </a:rPr>
              <a:t>01 </a:t>
            </a:r>
            <a:r>
              <a:rPr lang="ko-KR" altLang="en-US" smtClean="0"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프로젝트 소개 </a:t>
            </a:r>
            <a:r>
              <a:rPr lang="en-US" altLang="ko-KR" smtClean="0"/>
              <a:t>- </a:t>
            </a:r>
            <a:r>
              <a:rPr lang="ko-KR" altLang="en-US" smtClean="0"/>
              <a:t>시나리오</a:t>
            </a: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38200" y="1866236"/>
            <a:ext cx="10879183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200" smtClean="0"/>
              <a:t>플레이 </a:t>
            </a:r>
            <a:r>
              <a:rPr lang="ko-KR" altLang="en-US" sz="2200"/>
              <a:t>전</a:t>
            </a:r>
            <a:r>
              <a:rPr lang="en-US" altLang="ko-KR" sz="2200"/>
              <a:t>, </a:t>
            </a:r>
            <a:r>
              <a:rPr lang="ko-KR" altLang="en-US" sz="2200"/>
              <a:t>학습할 동화와 학습난이도를 선택하게 됩니다</a:t>
            </a:r>
            <a:r>
              <a:rPr lang="en-US" altLang="ko-KR" sz="2200" smtClean="0"/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200" smtClean="0"/>
              <a:t>선택된 동화가 전개됨에 따라 학습이 이루어집니다</a:t>
            </a:r>
            <a:r>
              <a:rPr lang="en-US" altLang="ko-KR" sz="2200" smtClean="0"/>
              <a:t>.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200" smtClean="0"/>
              <a:t>등장인물들의 대사 중 학습할 단어가 큰 글자로 표시됩니다</a:t>
            </a:r>
            <a:r>
              <a:rPr lang="en-US" altLang="ko-KR" sz="2200" smtClean="0"/>
              <a:t>.</a:t>
            </a:r>
          </a:p>
          <a:p>
            <a:pPr marL="914400" lvl="1" indent="-457200">
              <a:lnSpc>
                <a:spcPct val="150000"/>
              </a:lnSpc>
              <a:buAutoNum type="circleNumDbPlain"/>
            </a:pPr>
            <a:r>
              <a:rPr lang="en-US" altLang="ko-KR" sz="2200" smtClean="0"/>
              <a:t>‘</a:t>
            </a:r>
            <a:r>
              <a:rPr lang="ko-KR" altLang="en-US" sz="2200" smtClean="0"/>
              <a:t>단어를 따라 말하세요</a:t>
            </a:r>
            <a:r>
              <a:rPr lang="en-US" altLang="ko-KR" sz="2200" smtClean="0"/>
              <a:t>.’, ‘</a:t>
            </a:r>
            <a:r>
              <a:rPr lang="ko-KR" altLang="en-US" sz="2200" smtClean="0"/>
              <a:t>동작을 취해보세요</a:t>
            </a:r>
            <a:r>
              <a:rPr lang="en-US" altLang="ko-KR" sz="2200" smtClean="0"/>
              <a:t>’ </a:t>
            </a:r>
            <a:r>
              <a:rPr lang="ko-KR" altLang="en-US" sz="2200" smtClean="0"/>
              <a:t>와 같은 지시를 수행하면</a:t>
            </a:r>
            <a:endParaRPr lang="en-US" altLang="ko-KR" sz="2200" smtClean="0"/>
          </a:p>
          <a:p>
            <a:pPr lvl="1">
              <a:lnSpc>
                <a:spcPct val="150000"/>
              </a:lnSpc>
            </a:pPr>
            <a:r>
              <a:rPr lang="en-US" altLang="ko-KR" sz="2200"/>
              <a:t>	</a:t>
            </a:r>
            <a:r>
              <a:rPr lang="ko-KR" altLang="en-US" sz="2200" smtClean="0"/>
              <a:t>다음 장으로 넘어갑니다</a:t>
            </a:r>
            <a:r>
              <a:rPr lang="en-US" altLang="ko-KR" sz="2200" smtClean="0"/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200" smtClean="0"/>
              <a:t>동화가 끝이 나면</a:t>
            </a:r>
            <a:r>
              <a:rPr lang="en-US" altLang="ko-KR" sz="2200" smtClean="0"/>
              <a:t>, </a:t>
            </a:r>
            <a:r>
              <a:rPr lang="ko-KR" altLang="en-US" sz="2200" smtClean="0"/>
              <a:t>학습한 내용을 토대로 별점과 같은 간단한 평가결과를 보여줍니다</a:t>
            </a:r>
            <a:r>
              <a:rPr lang="en-US" altLang="ko-KR" sz="2200" smtClean="0"/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200" smtClean="0"/>
              <a:t>학습한 단어와 점수와 같은 자세한 기록들은</a:t>
            </a:r>
            <a:r>
              <a:rPr lang="en-US" altLang="ko-KR" sz="2200" smtClean="0"/>
              <a:t> </a:t>
            </a:r>
            <a:r>
              <a:rPr lang="ko-KR" altLang="en-US" sz="2200" smtClean="0"/>
              <a:t>별도의 페이지에서 확인할 수 있습니다</a:t>
            </a:r>
            <a:r>
              <a:rPr lang="en-US" altLang="ko-KR" sz="220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175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0443" y="418793"/>
            <a:ext cx="574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latin typeface="+mj-ea"/>
                <a:ea typeface="+mj-ea"/>
              </a:rPr>
              <a:t>02 </a:t>
            </a:r>
            <a:r>
              <a:rPr lang="ko-KR" altLang="en-US" sz="2800" smtClean="0">
                <a:latin typeface="+mj-ea"/>
                <a:ea typeface="+mj-ea"/>
              </a:rPr>
              <a:t>프로젝트 시나리오</a:t>
            </a:r>
            <a:endParaRPr lang="ko-KR" altLang="en-US" sz="2800">
              <a:latin typeface="+mj-ea"/>
              <a:ea typeface="+mj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267" y="3350180"/>
            <a:ext cx="2523719" cy="2523719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 rot="3910513">
            <a:off x="8702600" y="1231197"/>
            <a:ext cx="4320000" cy="4859434"/>
            <a:chOff x="662454" y="1780533"/>
            <a:chExt cx="3057280" cy="3437837"/>
          </a:xfrm>
          <a:solidFill>
            <a:schemeClr val="bg1">
              <a:lumMod val="95000"/>
            </a:schemeClr>
          </a:solidFill>
        </p:grpSpPr>
        <p:sp>
          <p:nvSpPr>
            <p:cNvPr id="23" name="타원 22"/>
            <p:cNvSpPr/>
            <p:nvPr/>
          </p:nvSpPr>
          <p:spPr>
            <a:xfrm>
              <a:off x="662454" y="1780533"/>
              <a:ext cx="3057280" cy="30562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2232479" y="3398471"/>
              <a:ext cx="807720" cy="1819899"/>
            </a:xfrm>
            <a:prstGeom prst="triangle">
              <a:avLst>
                <a:gd name="adj" fmla="val 5188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3407816" y="2716305"/>
            <a:ext cx="3592229" cy="3759526"/>
            <a:chOff x="3657905" y="990905"/>
            <a:chExt cx="4519444" cy="487619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905" y="990905"/>
              <a:ext cx="4519444" cy="4876190"/>
            </a:xfrm>
            <a:prstGeom prst="rect">
              <a:avLst/>
            </a:prstGeom>
          </p:spPr>
        </p:pic>
        <p:grpSp>
          <p:nvGrpSpPr>
            <p:cNvPr id="8" name="그룹 7"/>
            <p:cNvGrpSpPr/>
            <p:nvPr/>
          </p:nvGrpSpPr>
          <p:grpSpPr>
            <a:xfrm>
              <a:off x="3823063" y="1789611"/>
              <a:ext cx="4197532" cy="2462348"/>
              <a:chOff x="609599" y="1142236"/>
              <a:chExt cx="8606915" cy="5121403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599" y="1142236"/>
                <a:ext cx="8606915" cy="5121403"/>
              </a:xfrm>
              <a:prstGeom prst="rect">
                <a:avLst/>
              </a:prstGeom>
            </p:spPr>
          </p:pic>
          <p:sp>
            <p:nvSpPr>
              <p:cNvPr id="6" name="직사각형 5"/>
              <p:cNvSpPr/>
              <p:nvPr/>
            </p:nvSpPr>
            <p:spPr>
              <a:xfrm>
                <a:off x="814217" y="5248850"/>
                <a:ext cx="8197677" cy="8776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814218" y="5304503"/>
                <a:ext cx="8197678" cy="913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mtClean="0"/>
                  <a:t>떡 하나 주면 안 잡아먹지</a:t>
                </a:r>
                <a:r>
                  <a:rPr lang="en-US" altLang="ko-KR" sz="1600" smtClean="0"/>
                  <a:t>!</a:t>
                </a:r>
                <a:endParaRPr lang="ko-KR" altLang="en-US" sz="1600"/>
              </a:p>
            </p:txBody>
          </p:sp>
        </p:grpSp>
      </p:grpSp>
      <p:grpSp>
        <p:nvGrpSpPr>
          <p:cNvPr id="12" name="그룹 11"/>
          <p:cNvGrpSpPr/>
          <p:nvPr/>
        </p:nvGrpSpPr>
        <p:grpSpPr>
          <a:xfrm rot="17689487" flipH="1">
            <a:off x="-846193" y="1130834"/>
            <a:ext cx="4320000" cy="4859434"/>
            <a:chOff x="662454" y="1780533"/>
            <a:chExt cx="3057280" cy="3437837"/>
          </a:xfrm>
          <a:solidFill>
            <a:schemeClr val="bg1">
              <a:lumMod val="95000"/>
            </a:schemeClr>
          </a:solidFill>
        </p:grpSpPr>
        <p:sp>
          <p:nvSpPr>
            <p:cNvPr id="13" name="타원 12"/>
            <p:cNvSpPr/>
            <p:nvPr/>
          </p:nvSpPr>
          <p:spPr>
            <a:xfrm>
              <a:off x="662454" y="1780533"/>
              <a:ext cx="3057280" cy="30562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0800000">
              <a:off x="2232479" y="3398471"/>
              <a:ext cx="807720" cy="1819899"/>
            </a:xfrm>
            <a:prstGeom prst="triangle">
              <a:avLst>
                <a:gd name="adj" fmla="val 5188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441755" y="2323927"/>
            <a:ext cx="226181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mtClean="0"/>
              <a:t>호랑이가</a:t>
            </a:r>
            <a:endParaRPr lang="en-US" altLang="ko-KR" sz="2800" smtClean="0"/>
          </a:p>
          <a:p>
            <a:r>
              <a:rPr lang="ko-KR" altLang="en-US" sz="2800" smtClean="0"/>
              <a:t>나타났어요</a:t>
            </a:r>
            <a:r>
              <a:rPr lang="en-US" altLang="ko-KR" sz="2800" smtClean="0"/>
              <a:t>!</a:t>
            </a:r>
          </a:p>
          <a:p>
            <a:endParaRPr lang="en-US" altLang="ko-KR" sz="2800"/>
          </a:p>
          <a:p>
            <a:r>
              <a:rPr lang="en-US" altLang="ko-KR" sz="2800"/>
              <a:t>‘</a:t>
            </a:r>
            <a:r>
              <a:rPr lang="ko-KR" altLang="en-US" sz="2800"/>
              <a:t>호랑이’ </a:t>
            </a:r>
            <a:r>
              <a:rPr lang="ko-KR" altLang="en-US" sz="2800" smtClean="0"/>
              <a:t>라고</a:t>
            </a:r>
            <a:endParaRPr lang="en-US" altLang="ko-KR" sz="2800" smtClean="0"/>
          </a:p>
          <a:p>
            <a:r>
              <a:rPr lang="ko-KR" altLang="en-US" sz="2800" smtClean="0"/>
              <a:t>말해볼까요</a:t>
            </a:r>
            <a:r>
              <a:rPr lang="en-US" altLang="ko-KR" sz="2800"/>
              <a:t>?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9731814" y="3332105"/>
            <a:ext cx="226181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smtClean="0"/>
              <a:t>호랑이 </a:t>
            </a:r>
            <a:r>
              <a:rPr lang="en-US" altLang="ko-KR" sz="4400" smtClean="0"/>
              <a:t>!</a:t>
            </a:r>
            <a:endParaRPr lang="en-US" altLang="ko-KR" sz="4400"/>
          </a:p>
        </p:txBody>
      </p:sp>
      <p:sp>
        <p:nvSpPr>
          <p:cNvPr id="29" name="직사각형 28"/>
          <p:cNvSpPr/>
          <p:nvPr/>
        </p:nvSpPr>
        <p:spPr>
          <a:xfrm>
            <a:off x="3293836" y="2682577"/>
            <a:ext cx="35899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smtClean="0"/>
              <a:t>▼ 동화가 나오는 모니터</a:t>
            </a:r>
            <a:endParaRPr lang="en-US" altLang="ko-KR" sz="2400"/>
          </a:p>
        </p:txBody>
      </p:sp>
      <p:sp>
        <p:nvSpPr>
          <p:cNvPr id="30" name="직사각형 29"/>
          <p:cNvSpPr/>
          <p:nvPr/>
        </p:nvSpPr>
        <p:spPr>
          <a:xfrm>
            <a:off x="6642314" y="5890161"/>
            <a:ext cx="35899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smtClean="0"/>
              <a:t>▶센서가 탑재된 방망이로</a:t>
            </a:r>
            <a:endParaRPr lang="en-US" altLang="ko-KR" sz="2400" smtClean="0"/>
          </a:p>
          <a:p>
            <a:r>
              <a:rPr lang="en-US" altLang="ko-KR" sz="2400" smtClean="0"/>
              <a:t>   </a:t>
            </a:r>
            <a:r>
              <a:rPr lang="ko-KR" altLang="en-US" sz="2400" smtClean="0"/>
              <a:t>동작을 인식합니다</a:t>
            </a:r>
            <a:r>
              <a:rPr lang="en-US" altLang="ko-KR" sz="2400" smtClean="0"/>
              <a:t>.</a:t>
            </a:r>
            <a:endParaRPr lang="en-US" altLang="ko-KR" sz="240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09459">
            <a:off x="9817958" y="4928803"/>
            <a:ext cx="2143424" cy="2143424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6015129" y="1302011"/>
            <a:ext cx="5496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2400"/>
              <a:t>▼ </a:t>
            </a:r>
            <a:r>
              <a:rPr lang="ko-KR" altLang="en-US" sz="2400" smtClean="0"/>
              <a:t>나레이터가 지시하는</a:t>
            </a:r>
            <a:endParaRPr lang="en-US" altLang="ko-KR" sz="2400" smtClean="0"/>
          </a:p>
          <a:p>
            <a:pPr algn="r"/>
            <a:r>
              <a:rPr lang="ko-KR" altLang="en-US" sz="2400" smtClean="0"/>
              <a:t>내용을 수행하면</a:t>
            </a:r>
            <a:endParaRPr lang="en-US" altLang="ko-KR" sz="2400" smtClean="0"/>
          </a:p>
          <a:p>
            <a:pPr algn="r"/>
            <a:r>
              <a:rPr lang="ko-KR" altLang="en-US" sz="2400" smtClean="0"/>
              <a:t>다음 장면으로</a:t>
            </a:r>
            <a:endParaRPr lang="en-US" altLang="ko-KR" sz="2400" smtClean="0"/>
          </a:p>
          <a:p>
            <a:pPr algn="r"/>
            <a:r>
              <a:rPr lang="ko-KR" altLang="en-US" sz="2400" smtClean="0"/>
              <a:t>넘어갈 수 있습니다</a:t>
            </a:r>
            <a:r>
              <a:rPr lang="en-US" altLang="ko-KR" sz="2400" smtClean="0"/>
              <a:t>. </a:t>
            </a:r>
            <a:endParaRPr lang="en-US" altLang="ko-KR" sz="2400"/>
          </a:p>
        </p:txBody>
      </p:sp>
    </p:spTree>
    <p:extLst>
      <p:ext uri="{BB962C8B-B14F-4D97-AF65-F5344CB8AC3E}">
        <p14:creationId xmlns:p14="http://schemas.microsoft.com/office/powerpoint/2010/main" val="361940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76927" y="6104652"/>
            <a:ext cx="8282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mtClean="0">
                <a:latin typeface="+mn-ea"/>
              </a:rPr>
              <a:t>동화</a:t>
            </a:r>
            <a:r>
              <a:rPr lang="en-US" altLang="ko-KR" sz="2400" smtClean="0">
                <a:latin typeface="+mn-ea"/>
              </a:rPr>
              <a:t>: </a:t>
            </a:r>
            <a:r>
              <a:rPr lang="ko-KR" altLang="en-US" sz="2400" smtClean="0">
                <a:latin typeface="+mn-ea"/>
              </a:rPr>
              <a:t>해님 달님 </a:t>
            </a:r>
            <a:r>
              <a:rPr lang="en-US" altLang="ko-KR" sz="2400" smtClean="0">
                <a:latin typeface="+mn-ea"/>
              </a:rPr>
              <a:t>/ </a:t>
            </a:r>
            <a:r>
              <a:rPr lang="ko-KR" altLang="en-US" sz="2400" smtClean="0">
                <a:latin typeface="+mn-ea"/>
              </a:rPr>
              <a:t>난이도</a:t>
            </a:r>
            <a:r>
              <a:rPr lang="en-US" altLang="ko-KR" sz="2400" smtClean="0">
                <a:latin typeface="+mn-ea"/>
              </a:rPr>
              <a:t>: </a:t>
            </a:r>
            <a:r>
              <a:rPr lang="ko-KR" altLang="en-US" sz="2400" smtClean="0">
                <a:latin typeface="+mn-ea"/>
              </a:rPr>
              <a:t>중 </a:t>
            </a:r>
            <a:r>
              <a:rPr lang="en-US" altLang="ko-KR" sz="2400" smtClean="0">
                <a:latin typeface="+mn-ea"/>
              </a:rPr>
              <a:t>/ </a:t>
            </a:r>
            <a:r>
              <a:rPr lang="ko-KR" altLang="en-US" sz="2400" smtClean="0">
                <a:latin typeface="+mn-ea"/>
              </a:rPr>
              <a:t>학습내용</a:t>
            </a:r>
            <a:r>
              <a:rPr lang="en-US" altLang="ko-KR" sz="2400" smtClean="0">
                <a:latin typeface="+mn-ea"/>
              </a:rPr>
              <a:t>: </a:t>
            </a:r>
            <a:r>
              <a:rPr lang="ko-KR" altLang="en-US" sz="2400">
                <a:latin typeface="+mn-ea"/>
              </a:rPr>
              <a:t>떡</a:t>
            </a:r>
            <a:r>
              <a:rPr lang="en-US" altLang="ko-KR" sz="2400" smtClean="0">
                <a:latin typeface="+mn-ea"/>
              </a:rPr>
              <a:t>, </a:t>
            </a:r>
            <a:r>
              <a:rPr lang="ko-KR" altLang="en-US" sz="2400" smtClean="0">
                <a:latin typeface="+mn-ea"/>
              </a:rPr>
              <a:t>하나</a:t>
            </a:r>
            <a:r>
              <a:rPr lang="en-US" altLang="ko-KR" sz="2400" smtClean="0">
                <a:latin typeface="+mn-ea"/>
              </a:rPr>
              <a:t>, </a:t>
            </a:r>
            <a:r>
              <a:rPr lang="ko-KR" altLang="en-US" sz="2400" smtClean="0">
                <a:latin typeface="+mn-ea"/>
              </a:rPr>
              <a:t>주다 등</a:t>
            </a:r>
            <a:endParaRPr lang="en-US" altLang="ko-KR" sz="2400" smtClean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053377" y="1256555"/>
            <a:ext cx="8129454" cy="4523432"/>
            <a:chOff x="609599" y="1142236"/>
            <a:chExt cx="8606915" cy="512140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99" y="1142236"/>
              <a:ext cx="8606915" cy="5121403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814217" y="5248850"/>
              <a:ext cx="8197677" cy="877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814217" y="5386010"/>
              <a:ext cx="8197677" cy="662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smtClean="0"/>
                <a:t>떡 하나 주면 안 잡아먹지</a:t>
              </a:r>
              <a:r>
                <a:rPr lang="en-US" altLang="ko-KR" sz="3200" smtClean="0"/>
                <a:t>!</a:t>
              </a:r>
              <a:endParaRPr lang="ko-KR" altLang="en-US" sz="320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90443" y="408671"/>
            <a:ext cx="574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latin typeface="+mj-ea"/>
                <a:ea typeface="+mj-ea"/>
              </a:rPr>
              <a:t>02 </a:t>
            </a:r>
            <a:r>
              <a:rPr lang="ko-KR" altLang="en-US" sz="2800" smtClean="0">
                <a:latin typeface="+mj-ea"/>
                <a:ea typeface="+mj-ea"/>
              </a:rPr>
              <a:t>프로젝트 시나리오</a:t>
            </a:r>
            <a:endParaRPr lang="ko-KR" altLang="en-US" sz="28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6357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90443" y="408671"/>
            <a:ext cx="574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latin typeface="+mj-ea"/>
                <a:ea typeface="+mj-ea"/>
              </a:rPr>
              <a:t>02 </a:t>
            </a:r>
            <a:r>
              <a:rPr lang="ko-KR" altLang="en-US" sz="2800" smtClean="0">
                <a:latin typeface="+mj-ea"/>
                <a:ea typeface="+mj-ea"/>
              </a:rPr>
              <a:t>프로젝트 시나리오</a:t>
            </a:r>
            <a:endParaRPr lang="ko-KR" altLang="en-US" sz="2800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142236"/>
            <a:ext cx="8606915" cy="512140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14217" y="5248850"/>
            <a:ext cx="8197677" cy="877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98977" y="5309810"/>
            <a:ext cx="81976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smtClean="0">
                <a:solidFill>
                  <a:srgbClr val="E29D7B"/>
                </a:solidFill>
                <a:latin typeface="+mj-ea"/>
                <a:ea typeface="+mj-ea"/>
              </a:rPr>
              <a:t>떡</a:t>
            </a:r>
            <a:r>
              <a:rPr lang="ko-KR" altLang="en-US" sz="3600" smtClean="0"/>
              <a:t> 하나 주면 안 잡아먹지</a:t>
            </a:r>
            <a:r>
              <a:rPr lang="en-US" altLang="ko-KR" sz="3600" smtClean="0"/>
              <a:t>!</a:t>
            </a:r>
            <a:endParaRPr lang="ko-KR" altLang="en-US" sz="3600"/>
          </a:p>
        </p:txBody>
      </p:sp>
      <p:grpSp>
        <p:nvGrpSpPr>
          <p:cNvPr id="9" name="그룹 8"/>
          <p:cNvGrpSpPr/>
          <p:nvPr/>
        </p:nvGrpSpPr>
        <p:grpSpPr>
          <a:xfrm>
            <a:off x="1196338" y="1621526"/>
            <a:ext cx="2880000" cy="3596844"/>
            <a:chOff x="1196338" y="1621526"/>
            <a:chExt cx="2880000" cy="3596844"/>
          </a:xfrm>
        </p:grpSpPr>
        <p:sp>
          <p:nvSpPr>
            <p:cNvPr id="5" name="타원 4"/>
            <p:cNvSpPr/>
            <p:nvPr/>
          </p:nvSpPr>
          <p:spPr>
            <a:xfrm>
              <a:off x="1196338" y="1621526"/>
              <a:ext cx="2880000" cy="28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/>
            <p:cNvSpPr/>
            <p:nvPr/>
          </p:nvSpPr>
          <p:spPr>
            <a:xfrm rot="10800000">
              <a:off x="2232479" y="3398471"/>
              <a:ext cx="807720" cy="1819899"/>
            </a:xfrm>
            <a:prstGeom prst="triangle">
              <a:avLst>
                <a:gd name="adj" fmla="val 518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146" name="Picture 2" descr="떡 - 무료 음식과 식당개 아이콘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111" y="1755366"/>
            <a:ext cx="2458453" cy="245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9372600" y="1142236"/>
            <a:ext cx="24384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err="1" smtClean="0">
                <a:latin typeface="+mj-ea"/>
                <a:ea typeface="+mj-ea"/>
              </a:rPr>
              <a:t>나레이션</a:t>
            </a:r>
            <a:r>
              <a:rPr lang="ko-KR" altLang="en-US" sz="2800" smtClean="0">
                <a:latin typeface="+mj-ea"/>
                <a:ea typeface="+mj-ea"/>
              </a:rPr>
              <a:t> </a:t>
            </a:r>
            <a:r>
              <a:rPr lang="en-US" altLang="ko-KR" sz="2800" smtClean="0">
                <a:latin typeface="+mj-ea"/>
                <a:ea typeface="+mj-ea"/>
              </a:rPr>
              <a:t>:</a:t>
            </a:r>
          </a:p>
          <a:p>
            <a:endParaRPr lang="en-US" altLang="ko-KR" sz="2400" smtClean="0"/>
          </a:p>
          <a:p>
            <a:r>
              <a:rPr lang="ko-KR" altLang="en-US" sz="2400" smtClean="0"/>
              <a:t>방망이를 입에</a:t>
            </a:r>
            <a:endParaRPr lang="en-US" altLang="ko-KR" sz="2400" smtClean="0"/>
          </a:p>
          <a:p>
            <a:r>
              <a:rPr lang="ko-KR" altLang="en-US" sz="2400" smtClean="0"/>
              <a:t>대고 말해봅시다</a:t>
            </a:r>
            <a:r>
              <a:rPr lang="en-US" altLang="ko-KR" sz="2400" smtClean="0"/>
              <a:t>.</a:t>
            </a:r>
          </a:p>
          <a:p>
            <a:endParaRPr lang="en-US" altLang="ko-KR" sz="2400"/>
          </a:p>
          <a:p>
            <a:r>
              <a:rPr lang="en-US" altLang="ko-KR" sz="2400" smtClean="0"/>
              <a:t>‘</a:t>
            </a:r>
            <a:r>
              <a:rPr lang="ko-KR" altLang="en-US" sz="2400"/>
              <a:t>떡</a:t>
            </a:r>
            <a:r>
              <a:rPr lang="en-US" altLang="ko-KR" sz="2400" smtClean="0"/>
              <a:t>’!</a:t>
            </a:r>
          </a:p>
          <a:p>
            <a:endParaRPr lang="en-US" altLang="ko-KR" sz="2400"/>
          </a:p>
          <a:p>
            <a:r>
              <a:rPr lang="ko-KR" altLang="en-US" sz="2800" smtClean="0">
                <a:latin typeface="+mj-ea"/>
                <a:ea typeface="+mj-ea"/>
              </a:rPr>
              <a:t>사용자</a:t>
            </a:r>
            <a:r>
              <a:rPr lang="en-US" altLang="ko-KR" sz="2800" smtClean="0">
                <a:latin typeface="+mj-ea"/>
                <a:ea typeface="+mj-ea"/>
              </a:rPr>
              <a:t>:</a:t>
            </a:r>
          </a:p>
          <a:p>
            <a:endParaRPr lang="en-US" altLang="ko-KR" sz="2400" smtClean="0"/>
          </a:p>
          <a:p>
            <a:r>
              <a:rPr lang="ko-KR" altLang="en-US" sz="2400" smtClean="0"/>
              <a:t>떡</a:t>
            </a:r>
            <a:r>
              <a:rPr lang="en-US" altLang="ko-KR" sz="240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7277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90443" y="408671"/>
            <a:ext cx="574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latin typeface="+mj-ea"/>
                <a:ea typeface="+mj-ea"/>
              </a:rPr>
              <a:t>02 </a:t>
            </a:r>
            <a:r>
              <a:rPr lang="ko-KR" altLang="en-US" sz="2800" smtClean="0">
                <a:latin typeface="+mj-ea"/>
                <a:ea typeface="+mj-ea"/>
              </a:rPr>
              <a:t>프로젝트 시나리오</a:t>
            </a:r>
            <a:endParaRPr lang="ko-KR" altLang="en-US" sz="2800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142236"/>
            <a:ext cx="8606915" cy="512140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14217" y="5248850"/>
            <a:ext cx="8197677" cy="877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98977" y="5309810"/>
            <a:ext cx="81976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smtClean="0"/>
              <a:t>떡 </a:t>
            </a:r>
            <a:r>
              <a:rPr lang="ko-KR" altLang="en-US" sz="4400" smtClean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하나</a:t>
            </a:r>
            <a:r>
              <a:rPr lang="ko-KR" altLang="en-US" sz="3600" smtClean="0"/>
              <a:t> 주면 안 잡아먹지</a:t>
            </a:r>
            <a:r>
              <a:rPr lang="en-US" altLang="ko-KR" sz="3600" smtClean="0"/>
              <a:t>!</a:t>
            </a:r>
            <a:endParaRPr lang="ko-KR" altLang="en-US" sz="3600"/>
          </a:p>
        </p:txBody>
      </p:sp>
      <p:grpSp>
        <p:nvGrpSpPr>
          <p:cNvPr id="9" name="그룹 8"/>
          <p:cNvGrpSpPr/>
          <p:nvPr/>
        </p:nvGrpSpPr>
        <p:grpSpPr>
          <a:xfrm>
            <a:off x="1943098" y="1621526"/>
            <a:ext cx="2880000" cy="3596844"/>
            <a:chOff x="1196338" y="1621526"/>
            <a:chExt cx="2880000" cy="3596844"/>
          </a:xfrm>
        </p:grpSpPr>
        <p:sp>
          <p:nvSpPr>
            <p:cNvPr id="5" name="타원 4"/>
            <p:cNvSpPr/>
            <p:nvPr/>
          </p:nvSpPr>
          <p:spPr>
            <a:xfrm>
              <a:off x="1196338" y="1621526"/>
              <a:ext cx="2880000" cy="28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/>
            <p:cNvSpPr/>
            <p:nvPr/>
          </p:nvSpPr>
          <p:spPr>
            <a:xfrm rot="10800000">
              <a:off x="2232479" y="3398471"/>
              <a:ext cx="807720" cy="1819899"/>
            </a:xfrm>
            <a:prstGeom prst="triangle">
              <a:avLst>
                <a:gd name="adj" fmla="val 5188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490" y="1933918"/>
            <a:ext cx="2255215" cy="225521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372600" y="1142236"/>
            <a:ext cx="24384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err="1" smtClean="0">
                <a:latin typeface="+mj-ea"/>
                <a:ea typeface="+mj-ea"/>
              </a:rPr>
              <a:t>나레이션</a:t>
            </a:r>
            <a:r>
              <a:rPr lang="ko-KR" altLang="en-US" sz="2800" smtClean="0">
                <a:latin typeface="+mj-ea"/>
                <a:ea typeface="+mj-ea"/>
              </a:rPr>
              <a:t> </a:t>
            </a:r>
            <a:r>
              <a:rPr lang="en-US" altLang="ko-KR" sz="2800" smtClean="0">
                <a:latin typeface="+mj-ea"/>
                <a:ea typeface="+mj-ea"/>
              </a:rPr>
              <a:t>:</a:t>
            </a:r>
          </a:p>
          <a:p>
            <a:endParaRPr lang="en-US" altLang="ko-KR" sz="2400" smtClean="0"/>
          </a:p>
          <a:p>
            <a:r>
              <a:rPr lang="ko-KR" altLang="en-US" sz="2400" smtClean="0"/>
              <a:t>방망이를 입에</a:t>
            </a:r>
            <a:endParaRPr lang="en-US" altLang="ko-KR" sz="2400" smtClean="0"/>
          </a:p>
          <a:p>
            <a:r>
              <a:rPr lang="ko-KR" altLang="en-US" sz="2400" smtClean="0"/>
              <a:t>대고 말해봅시다</a:t>
            </a:r>
            <a:r>
              <a:rPr lang="en-US" altLang="ko-KR" sz="2400" smtClean="0"/>
              <a:t>.</a:t>
            </a:r>
          </a:p>
          <a:p>
            <a:endParaRPr lang="en-US" altLang="ko-KR" sz="2400"/>
          </a:p>
          <a:p>
            <a:r>
              <a:rPr lang="en-US" altLang="ko-KR" sz="2400" smtClean="0"/>
              <a:t>‘</a:t>
            </a:r>
            <a:r>
              <a:rPr lang="ko-KR" altLang="en-US" sz="2400" smtClean="0"/>
              <a:t>하나</a:t>
            </a:r>
            <a:r>
              <a:rPr lang="en-US" altLang="ko-KR" sz="2400" smtClean="0"/>
              <a:t>’!</a:t>
            </a:r>
          </a:p>
          <a:p>
            <a:endParaRPr lang="en-US" altLang="ko-KR" sz="2400"/>
          </a:p>
          <a:p>
            <a:r>
              <a:rPr lang="ko-KR" altLang="en-US" sz="2800" smtClean="0">
                <a:latin typeface="+mj-ea"/>
                <a:ea typeface="+mj-ea"/>
              </a:rPr>
              <a:t>사용자</a:t>
            </a:r>
            <a:r>
              <a:rPr lang="en-US" altLang="ko-KR" sz="2800" smtClean="0">
                <a:latin typeface="+mj-ea"/>
                <a:ea typeface="+mj-ea"/>
              </a:rPr>
              <a:t>:</a:t>
            </a:r>
          </a:p>
          <a:p>
            <a:endParaRPr lang="en-US" altLang="ko-KR" sz="2400" smtClean="0"/>
          </a:p>
          <a:p>
            <a:r>
              <a:rPr lang="ko-KR" altLang="en-US" sz="2400" smtClean="0"/>
              <a:t>하나</a:t>
            </a:r>
            <a:r>
              <a:rPr lang="en-US" altLang="ko-KR" sz="240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6331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마켓 산스 TTF">
      <a:majorFont>
        <a:latin typeface="G마켓 산스 TTF Bold"/>
        <a:ea typeface="G마켓 산스 TTF Bold"/>
        <a:cs typeface=""/>
      </a:majorFont>
      <a:minorFont>
        <a:latin typeface="G마켓 산스 TTF Medium"/>
        <a:ea typeface="G마켓 산스 TTF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</TotalTime>
  <Words>658</Words>
  <Application>Microsoft Office PowerPoint</Application>
  <PresentationFormat>와이드스크린</PresentationFormat>
  <Paragraphs>178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Arial</vt:lpstr>
      <vt:lpstr>G마켓 산스 TTF Medium</vt:lpstr>
      <vt:lpstr>G마켓 산스 TTF Bold</vt:lpstr>
      <vt:lpstr>Office 테마</vt:lpstr>
      <vt:lpstr>SSAFY 삼성 청년 SW 아카데미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76</cp:revision>
  <dcterms:created xsi:type="dcterms:W3CDTF">2023-01-13T05:23:11Z</dcterms:created>
  <dcterms:modified xsi:type="dcterms:W3CDTF">2023-01-16T07:15:28Z</dcterms:modified>
</cp:coreProperties>
</file>